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8"/>
  </p:notesMasterIdLst>
  <p:sldIdLst>
    <p:sldId id="968" r:id="rId2"/>
    <p:sldId id="776" r:id="rId3"/>
    <p:sldId id="663" r:id="rId4"/>
    <p:sldId id="985" r:id="rId5"/>
    <p:sldId id="796" r:id="rId6"/>
    <p:sldId id="738" r:id="rId7"/>
    <p:sldId id="986" r:id="rId8"/>
    <p:sldId id="797" r:id="rId9"/>
    <p:sldId id="871" r:id="rId10"/>
    <p:sldId id="872" r:id="rId11"/>
    <p:sldId id="798" r:id="rId12"/>
    <p:sldId id="799" r:id="rId13"/>
    <p:sldId id="900" r:id="rId14"/>
    <p:sldId id="987" r:id="rId15"/>
    <p:sldId id="988" r:id="rId16"/>
    <p:sldId id="989" r:id="rId17"/>
    <p:sldId id="906" r:id="rId18"/>
    <p:sldId id="982" r:id="rId19"/>
    <p:sldId id="923" r:id="rId20"/>
    <p:sldId id="804" r:id="rId21"/>
    <p:sldId id="868" r:id="rId22"/>
    <p:sldId id="984" r:id="rId23"/>
    <p:sldId id="983" r:id="rId24"/>
    <p:sldId id="990" r:id="rId25"/>
    <p:sldId id="856" r:id="rId26"/>
    <p:sldId id="800" r:id="rId27"/>
    <p:sldId id="845" r:id="rId28"/>
    <p:sldId id="754" r:id="rId29"/>
    <p:sldId id="861" r:id="rId30"/>
    <p:sldId id="862" r:id="rId31"/>
    <p:sldId id="753" r:id="rId32"/>
    <p:sldId id="801" r:id="rId33"/>
    <p:sldId id="847" r:id="rId34"/>
    <p:sldId id="742" r:id="rId35"/>
    <p:sldId id="802" r:id="rId36"/>
    <p:sldId id="849" r:id="rId37"/>
    <p:sldId id="873" r:id="rId38"/>
    <p:sldId id="874" r:id="rId39"/>
    <p:sldId id="875" r:id="rId40"/>
    <p:sldId id="876" r:id="rId41"/>
    <p:sldId id="877" r:id="rId42"/>
    <p:sldId id="878" r:id="rId43"/>
    <p:sldId id="879" r:id="rId44"/>
    <p:sldId id="880" r:id="rId45"/>
    <p:sldId id="881" r:id="rId46"/>
    <p:sldId id="882" r:id="rId47"/>
    <p:sldId id="883" r:id="rId48"/>
    <p:sldId id="884" r:id="rId49"/>
    <p:sldId id="885" r:id="rId50"/>
    <p:sldId id="886" r:id="rId51"/>
    <p:sldId id="749" r:id="rId52"/>
    <p:sldId id="750" r:id="rId53"/>
    <p:sldId id="770" r:id="rId54"/>
    <p:sldId id="848" r:id="rId55"/>
    <p:sldId id="978" r:id="rId56"/>
    <p:sldId id="977" r:id="rId57"/>
    <p:sldId id="980" r:id="rId58"/>
    <p:sldId id="981" r:id="rId59"/>
    <p:sldId id="854" r:id="rId60"/>
    <p:sldId id="855" r:id="rId61"/>
    <p:sldId id="858" r:id="rId62"/>
    <p:sldId id="867" r:id="rId63"/>
    <p:sldId id="860" r:id="rId64"/>
    <p:sldId id="863" r:id="rId65"/>
    <p:sldId id="864" r:id="rId66"/>
    <p:sldId id="865" r:id="rId67"/>
  </p:sldIdLst>
  <p:sldSz cx="12192000" cy="6858000"/>
  <p:notesSz cx="7010400" cy="9296400"/>
  <p:embeddedFontLst>
    <p:embeddedFont>
      <p:font typeface="Calibri" panose="020F0502020204030204" pitchFamily="34" charset="0"/>
      <p:regular r:id="rId69"/>
      <p:bold r:id="rId70"/>
      <p:italic r:id="rId71"/>
      <p:boldItalic r:id="rId72"/>
    </p:embeddedFont>
    <p:embeddedFont>
      <p:font typeface="Calibri Light" panose="020F0302020204030204" pitchFamily="34" charset="0"/>
      <p:regular r:id="rId73"/>
      <p:italic r:id="rId74"/>
    </p:embeddedFont>
    <p:embeddedFont>
      <p:font typeface="Cambria Math" panose="02040503050406030204" pitchFamily="18" charset="0"/>
      <p:regular r:id="rId7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 Virtue" initials="PV" lastIdx="1" clrIdx="0">
    <p:extLst>
      <p:ext uri="{19B8F6BF-5375-455C-9EA6-DF929625EA0E}">
        <p15:presenceInfo xmlns:p15="http://schemas.microsoft.com/office/powerpoint/2012/main" userId="aff125923c5632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104F9C"/>
    <a:srgbClr val="EA9999"/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14" autoAdjust="0"/>
    <p:restoredTop sz="96684" autoAdjust="0"/>
  </p:normalViewPr>
  <p:slideViewPr>
    <p:cSldViewPr snapToGrid="0">
      <p:cViewPr varScale="1">
        <p:scale>
          <a:sx n="83" d="100"/>
          <a:sy n="83" d="100"/>
        </p:scale>
        <p:origin x="264" y="5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6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BBF5E2F-2EA4-4BED-BDB7-3263066D10D9}" type="datetimeFigureOut">
              <a:rPr lang="en-US" smtClean="0"/>
              <a:t>3/19/2019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61C2587-C0BF-41B9-B0FA-D76263C040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41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73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52725" y="533400"/>
            <a:ext cx="4732338" cy="26622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52725" y="533400"/>
            <a:ext cx="4732338" cy="26622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52725" y="533400"/>
            <a:ext cx="4732338" cy="26622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52725" y="533400"/>
            <a:ext cx="4732338" cy="26622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52725" y="533400"/>
            <a:ext cx="4732338" cy="26622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52725" y="533400"/>
            <a:ext cx="4732338" cy="26622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52725" y="533400"/>
            <a:ext cx="4732338" cy="26622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52725" y="533400"/>
            <a:ext cx="4732338" cy="26622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52725" y="533400"/>
            <a:ext cx="4732338" cy="26622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52725" y="533400"/>
            <a:ext cx="4732338" cy="26622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752725" y="533400"/>
            <a:ext cx="4729163" cy="2660650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[cut demo of moving around in grid world program]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552C0BAA-F2C0-47C6-A20B-733CA31DCFFD}" type="slidenum">
              <a:rPr lang="en-US"/>
              <a:pPr defTabSz="988101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940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52725" y="533400"/>
            <a:ext cx="4732338" cy="26622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52725" y="533400"/>
            <a:ext cx="4732338" cy="26622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52725" y="533400"/>
            <a:ext cx="4732338" cy="26622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C2587-C0BF-41B9-B0FA-D76263C040D8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1803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C2587-C0BF-41B9-B0FA-D76263C040D8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6367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C2587-C0BF-41B9-B0FA-D76263C040D8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9120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52725" y="533400"/>
            <a:ext cx="4732338" cy="26622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546A54-71DD-48C4-8071-9DA185745F91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5587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52725" y="533400"/>
            <a:ext cx="4732338" cy="26622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546A54-71DD-48C4-8071-9DA185745F91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74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752725" y="533400"/>
            <a:ext cx="4729163" cy="2660650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[cut demo of moving around in grid world program]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552C0BAA-F2C0-47C6-A20B-733CA31DCFFD}" type="slidenum">
              <a:rPr lang="en-US"/>
              <a:pPr defTabSz="988101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003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52725" y="533400"/>
            <a:ext cx="4732338" cy="26622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just shows V and Q values, snapshots on next slides.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546A54-71DD-48C4-8071-9DA185745F9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588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752725" y="533400"/>
            <a:ext cx="4729163" cy="2660650"/>
          </a:xfrm>
          <a:ln/>
        </p:spPr>
      </p:sp>
      <p:sp>
        <p:nvSpPr>
          <p:cNvPr id="6758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Let</a:t>
            </a:r>
            <a:r>
              <a:rPr lang="ja-JP" altLang="en-US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s start by equations that characterize these quantities through mutual recursions.  [step through this by writing on slide, one step at a time]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Recursive characterization of V* in terms of V*; not necessarily helpful; but it is a characterization.</a:t>
            </a:r>
          </a:p>
          <a:p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Note: this is a set of equations that needs to be satisfied; but it could have multiple solutions (it does not, but at this stage of our knowledge it could).</a:t>
            </a:r>
          </a:p>
        </p:txBody>
      </p:sp>
      <p:sp>
        <p:nvSpPr>
          <p:cNvPr id="6758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C1E7E75B-705E-4367-8AB0-DE7E9DB4A734}" type="slidenum">
              <a:rPr lang="en-US"/>
              <a:pPr defTabSz="988101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605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553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Discuss computational complexity: S * A * S   times number of iterations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Note: updates not in place [if in place, it means something else and not even clear what it means]</a:t>
            </a:r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AD2D01F0-63A4-49FC-8DAB-288B21321D7F}" type="slidenum">
              <a:rPr lang="en-US"/>
              <a:pPr defTabSz="988101"/>
              <a:t>19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752725" y="533400"/>
            <a:ext cx="4729163" cy="2660650"/>
          </a:xfrm>
          <a:ln/>
        </p:spPr>
      </p:sp>
      <p:sp>
        <p:nvSpPr>
          <p:cNvPr id="6553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Discuss computational complexity: S * A * S   times number of iterations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Note: updates not in place [if in place, it means something else and not even clear what it means]</a:t>
            </a:r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AD2D01F0-63A4-49FC-8DAB-288B21321D7F}" type="slidenum">
              <a:rPr lang="en-US"/>
              <a:pPr defTabSz="988101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155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52725" y="533400"/>
            <a:ext cx="4732338" cy="26622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steps through value iteration; snapshots of values shown on next slides.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546A54-71DD-48C4-8071-9DA185745F91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597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52725" y="533400"/>
            <a:ext cx="4732338" cy="26622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BC037-32FA-4360-ABE3-07627B2BC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05A9D-A4AF-4C69-803F-B3FD8FE7A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362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4AEEE-3587-4C7D-BAA3-0C3E401F3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8654F2-609F-41BE-BF94-9566C0BCC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EAD64-81FE-45C7-87BE-C99041D876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3/19/2019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9082A-2241-44ED-B9AD-9750B21A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10290-45AC-4A7C-9A77-667E4B9CF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42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5DDBF4-DC75-4000-B4CD-4560FF8BCA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8E350-8C93-428E-9B85-FE7F21988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2166D-1728-4813-9139-87CA0135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3/19/2019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9C6B2-CD29-4F7A-8C8F-E7523A74F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A101A-1A5F-4B8A-B35C-38FD5CC0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803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15EC7-C509-45E9-A595-C7C08F504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61D1F-B34A-4BF8-908F-7A2369939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203953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230188" indent="-230188">
              <a:buFont typeface="Wingdings" panose="05000000000000000000" pitchFamily="2" charset="2"/>
              <a:buChar char="§"/>
              <a:defRPr/>
            </a:lvl2pPr>
            <a:lvl3pPr marL="460375" indent="-230188">
              <a:buFont typeface="Wingdings" panose="05000000000000000000" pitchFamily="2" charset="2"/>
              <a:buChar char="§"/>
              <a:defRPr/>
            </a:lvl3pPr>
            <a:lvl4pPr marL="684213" indent="-223838">
              <a:buFont typeface="Wingdings" panose="05000000000000000000" pitchFamily="2" charset="2"/>
              <a:buChar char="§"/>
              <a:defRPr/>
            </a:lvl4pPr>
            <a:lvl5pPr marL="914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F6A89D-691A-4F7C-98F1-F0C593DCA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96837" y="636238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E5DC575-B3DA-4894-AC1D-D96F1860F1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755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BDF3-C675-4FE4-A910-AC4D9638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E326A-32E2-4FAA-B286-2C7318FA9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1D807-F2AA-4847-A712-DB46B508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3/19/2019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8B119-C720-495E-B60C-22CBB658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A286-1540-4D00-A534-703021A3B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34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5E853-5CAF-42AD-AB47-7F5A49B7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D8E34-F3E7-4F97-A3DF-30EEE989C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AB9D5-42F1-4DA5-90B3-823D47216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876C05-7108-4656-9F43-674919BEE9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3/19/2019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7A914-9DAA-4AE9-A76A-42447258A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0452A-1F51-42B5-8497-BB68481ED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013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8A46B-388C-4D77-BE61-52E7B1C91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ECDA0-3BD6-450B-8B96-C3684DC87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6CCF2-765D-4D39-83E7-42743CE9E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ECD599-93B8-46A3-9EF0-230980A89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D0E1B5-5F66-4EE8-9EE1-86A03BA8AD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4E6235-3EAC-4DFF-9A14-1ADA715CC2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3/19/2019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32BF57-DA9A-4492-A076-AB71F5BE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B5FCD9-5D4E-4E57-9402-7599F988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36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00DDE-4BCF-4525-91BE-72A54FC8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F6FE61-20C8-49B5-BF10-C0DCB24C67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3/19/2019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4D872-320C-4D19-B900-0E59609A4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B071D-2650-40F5-8B1E-46DF9DB8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77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747EB5-7CA0-4A83-9D1B-19C1436051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3/19/2019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2C3624-E3A1-4C8A-95B8-43FE56CE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5764B-81AF-4873-8E85-B90AF320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124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F3DD2-9E90-4EBF-9B07-2194BDC33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8BFE9-2F23-4BCD-B60A-0983EBBCE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95FE31-2336-4B0E-BC8F-3572FA6EC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FD6EC-511A-455D-8BD9-982DE4390A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3/19/2019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7B1AA-215E-4D2A-873E-12B2C9104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E25FC-1B80-4F9E-AB2D-C76EBB64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76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9F35-1611-42F7-A008-1247A6AC1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268273-8ED8-4A31-9442-466BDD24B8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F42B4-A61A-4FDA-B0DC-F40834BD8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9FEBD-503F-464B-B22C-555050B32A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3/19/2019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C58AB-1586-418B-A030-C9B1CABE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F43F4-342D-4F33-99B8-27ACFF6C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04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823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6.xml"/><Relationship Id="rId7" Type="http://schemas.openxmlformats.org/officeDocument/2006/relationships/image" Target="../media/image19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8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9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42.png"/><Relationship Id="rId5" Type="http://schemas.openxmlformats.org/officeDocument/2006/relationships/image" Target="../media/image29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42.png"/><Relationship Id="rId5" Type="http://schemas.openxmlformats.org/officeDocument/2006/relationships/image" Target="../media/image43.png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wm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3.xml"/><Relationship Id="rId7" Type="http://schemas.openxmlformats.org/officeDocument/2006/relationships/image" Target="../media/image10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1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 as You Walk 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9" y="1160235"/>
            <a:ext cx="11379200" cy="5156199"/>
          </a:xfrm>
        </p:spPr>
        <p:txBody>
          <a:bodyPr/>
          <a:lstStyle/>
          <a:p>
            <a:r>
              <a:rPr lang="en-US" dirty="0"/>
              <a:t>Given</a:t>
            </a:r>
          </a:p>
          <a:p>
            <a:pPr lvl="1"/>
            <a:r>
              <a:rPr lang="en-US" sz="2800" dirty="0"/>
              <a:t>Set  </a:t>
            </a:r>
            <a:r>
              <a:rPr lang="en-US" dirty="0">
                <a:latin typeface="Courier New"/>
                <a:cs typeface="Courier New"/>
              </a:rPr>
              <a:t>actions</a:t>
            </a:r>
            <a:r>
              <a:rPr lang="en-US" sz="2800" dirty="0"/>
              <a:t>    (persistent/static)</a:t>
            </a:r>
            <a:endParaRPr lang="en-US" sz="2800" dirty="0">
              <a:latin typeface="Courier New"/>
              <a:cs typeface="Courier New"/>
            </a:endParaRPr>
          </a:p>
          <a:p>
            <a:pPr lvl="1"/>
            <a:r>
              <a:rPr lang="en-US" sz="2800" dirty="0"/>
              <a:t>Set  </a:t>
            </a:r>
            <a:r>
              <a:rPr lang="en-US" dirty="0">
                <a:latin typeface="Courier New"/>
                <a:cs typeface="Courier New"/>
              </a:rPr>
              <a:t>states</a:t>
            </a:r>
            <a:r>
              <a:rPr lang="en-US" sz="2800" dirty="0"/>
              <a:t>    (persistent/static)</a:t>
            </a:r>
          </a:p>
          <a:p>
            <a:pPr lvl="1"/>
            <a:r>
              <a:rPr lang="en-US" sz="2800" dirty="0"/>
              <a:t>Function </a:t>
            </a:r>
            <a:r>
              <a:rPr lang="en-US" dirty="0">
                <a:latin typeface="Courier New"/>
                <a:cs typeface="Courier New"/>
              </a:rPr>
              <a:t>T(</a:t>
            </a:r>
            <a:r>
              <a:rPr lang="en-US" dirty="0" err="1">
                <a:latin typeface="Courier New"/>
                <a:cs typeface="Courier New"/>
              </a:rPr>
              <a:t>s,a,s_prime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lvl="1"/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solidFill>
                  <a:srgbClr val="7030A0"/>
                </a:solidFill>
              </a:rPr>
              <a:t>Write the pseudo code for: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function V(s) return value</a:t>
            </a:r>
          </a:p>
          <a:p>
            <a:pPr marL="0" lvl="1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solidFill>
                  <a:srgbClr val="7030A0"/>
                </a:solidFill>
              </a:rPr>
              <a:t>that implements: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i="1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106" y="5406630"/>
            <a:ext cx="6449787" cy="84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27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Gridworld</a:t>
            </a:r>
            <a:r>
              <a:rPr lang="en-US" dirty="0"/>
              <a:t>: Q*</a:t>
            </a:r>
          </a:p>
        </p:txBody>
      </p:sp>
      <p:pic>
        <p:nvPicPr>
          <p:cNvPr id="4" name="Picture 3" descr="Screen Shot 2014-08-11 at 12.16.02 AM.png">
            <a:extLst>
              <a:ext uri="{FF2B5EF4-FFF2-40B4-BE49-F238E27FC236}">
                <a16:creationId xmlns:a16="http://schemas.microsoft.com/office/drawing/2014/main" id="{CC0C6DFD-668F-4FC8-B7F4-9C861A6D7D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8"/>
          <a:stretch/>
        </p:blipFill>
        <p:spPr>
          <a:xfrm>
            <a:off x="2952734" y="1305464"/>
            <a:ext cx="6286531" cy="558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273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Bellman Equations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3875" y="1219677"/>
            <a:ext cx="8551863" cy="514254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871850" y="2057400"/>
            <a:ext cx="5562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How to be optimal:</a:t>
            </a:r>
          </a:p>
          <a:p>
            <a:endParaRPr lang="en-US" dirty="0">
              <a:latin typeface="Calibri" pitchFamily="34" charset="0"/>
            </a:endParaRPr>
          </a:p>
          <a:p>
            <a:r>
              <a:rPr lang="en-US" sz="2800" dirty="0">
                <a:latin typeface="Calibri" pitchFamily="34" charset="0"/>
              </a:rPr>
              <a:t>    Step 1: Take correct first action</a:t>
            </a:r>
          </a:p>
          <a:p>
            <a:endParaRPr lang="en-US" dirty="0">
              <a:latin typeface="Calibri" pitchFamily="34" charset="0"/>
            </a:endParaRPr>
          </a:p>
          <a:p>
            <a:r>
              <a:rPr lang="en-US" sz="2800" dirty="0">
                <a:latin typeface="Calibri" pitchFamily="34" charset="0"/>
              </a:rPr>
              <a:t>    Step 2: Keep being optimal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The Bellman Equations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610600" cy="4525963"/>
          </a:xfrm>
        </p:spPr>
        <p:txBody>
          <a:bodyPr/>
          <a:lstStyle/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Definition of </a:t>
            </a:r>
            <a:r>
              <a:rPr lang="en-US" altLang="ja-JP" sz="2800" dirty="0">
                <a:latin typeface="Calibri"/>
                <a:ea typeface="ＭＳ Ｐゴシック" pitchFamily="34" charset="-128"/>
                <a:cs typeface="Calibri"/>
              </a:rPr>
              <a:t>“optimal utility” via expectimax recurrence gives a simple one-step lookahead relationship amongst optimal utility values</a:t>
            </a:r>
          </a:p>
          <a:p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altLang="ja-JP" sz="2800" dirty="0">
                <a:latin typeface="Calibri"/>
                <a:ea typeface="ＭＳ Ｐゴシック" pitchFamily="34" charset="-128"/>
                <a:cs typeface="Calibri"/>
              </a:rPr>
              <a:t>These are the Bellman equations, and they characterize optimal values in a way we’ll use over and over</a:t>
            </a:r>
            <a:endParaRPr lang="en-US" sz="1400" dirty="0">
              <a:solidFill>
                <a:srgbClr val="CC0000"/>
              </a:solidFill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buFont typeface="Wingdings" pitchFamily="2" charset="2"/>
              <a:buNone/>
            </a:pP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	</a:t>
            </a:r>
            <a:endParaRPr lang="en-US" sz="2800" dirty="0">
              <a:latin typeface="Calibri"/>
              <a:ea typeface="ＭＳ Ｐゴシック" pitchFamily="34" charset="-128"/>
              <a:cs typeface="Calibri"/>
              <a:sym typeface="Symbol" pitchFamily="18" charset="2"/>
            </a:endParaRPr>
          </a:p>
          <a:p>
            <a:endParaRPr lang="en-US" sz="2800" dirty="0">
              <a:latin typeface="Calibri"/>
              <a:ea typeface="ＭＳ Ｐゴシック" pitchFamily="34" charset="-128"/>
              <a:cs typeface="Calibri"/>
              <a:sym typeface="Symbol" pitchFamily="18" charset="2"/>
            </a:endParaRPr>
          </a:p>
        </p:txBody>
      </p:sp>
      <p:pic>
        <p:nvPicPr>
          <p:cNvPr id="47" name="Picture 4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295247" y="2899460"/>
            <a:ext cx="3626182" cy="477549"/>
          </a:xfrm>
          <a:prstGeom prst="rect">
            <a:avLst/>
          </a:prstGeom>
          <a:noFill/>
          <a:ln/>
          <a:effectLst/>
        </p:spPr>
      </p:pic>
      <p:pic>
        <p:nvPicPr>
          <p:cNvPr id="46" name="Picture 4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295243" y="4356100"/>
            <a:ext cx="6950388" cy="690805"/>
          </a:xfrm>
          <a:prstGeom prst="rect">
            <a:avLst/>
          </a:prstGeom>
          <a:noFill/>
          <a:ln/>
          <a:effectLst/>
        </p:spPr>
      </p:pic>
      <p:pic>
        <p:nvPicPr>
          <p:cNvPr id="48" name="Picture 47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301873" y="3508825"/>
            <a:ext cx="6547885" cy="699182"/>
          </a:xfrm>
          <a:prstGeom prst="rect">
            <a:avLst/>
          </a:prstGeom>
          <a:noFill/>
          <a:ln/>
          <a:effectLst/>
        </p:spPr>
      </p:pic>
      <p:grpSp>
        <p:nvGrpSpPr>
          <p:cNvPr id="26" name="Group 4">
            <a:extLst>
              <a:ext uri="{FF2B5EF4-FFF2-40B4-BE49-F238E27FC236}">
                <a16:creationId xmlns:a16="http://schemas.microsoft.com/office/drawing/2014/main" id="{FC05AC7D-E2BA-4E41-8EC1-144DD29C5589}"/>
              </a:ext>
            </a:extLst>
          </p:cNvPr>
          <p:cNvGrpSpPr>
            <a:grpSpLocks/>
          </p:cNvGrpSpPr>
          <p:nvPr/>
        </p:nvGrpSpPr>
        <p:grpSpPr bwMode="auto">
          <a:xfrm>
            <a:off x="8304936" y="776248"/>
            <a:ext cx="3735653" cy="3839526"/>
            <a:chOff x="2400" y="1401"/>
            <a:chExt cx="1202" cy="1255"/>
          </a:xfrm>
        </p:grpSpPr>
        <p:sp>
          <p:nvSpPr>
            <p:cNvPr id="49" name="AutoShape 5">
              <a:extLst>
                <a:ext uri="{FF2B5EF4-FFF2-40B4-BE49-F238E27FC236}">
                  <a16:creationId xmlns:a16="http://schemas.microsoft.com/office/drawing/2014/main" id="{CBFA3719-31C0-4FBF-8A2E-0EA643B66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3200">
                <a:latin typeface="Calibri"/>
                <a:cs typeface="Calibri"/>
              </a:endParaRPr>
            </a:p>
          </p:txBody>
        </p:sp>
        <p:grpSp>
          <p:nvGrpSpPr>
            <p:cNvPr id="50" name="Group 6">
              <a:extLst>
                <a:ext uri="{FF2B5EF4-FFF2-40B4-BE49-F238E27FC236}">
                  <a16:creationId xmlns:a16="http://schemas.microsoft.com/office/drawing/2014/main" id="{F6B36F7C-C2EA-432F-8089-7317C00903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29" y="1617"/>
              <a:ext cx="1073" cy="361"/>
              <a:chOff x="1584" y="1680"/>
              <a:chExt cx="1997" cy="336"/>
            </a:xfrm>
          </p:grpSpPr>
          <p:sp>
            <p:nvSpPr>
              <p:cNvPr id="63" name="Line 7">
                <a:extLst>
                  <a:ext uri="{FF2B5EF4-FFF2-40B4-BE49-F238E27FC236}">
                    <a16:creationId xmlns:a16="http://schemas.microsoft.com/office/drawing/2014/main" id="{D2DA78A5-1FA0-4544-8515-FDBECE6B79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dash"/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 sz="3200">
                  <a:latin typeface="Calibri"/>
                  <a:cs typeface="Calibri"/>
                </a:endParaRPr>
              </a:p>
            </p:txBody>
          </p:sp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AD9721AE-D48F-4236-AD5E-11D0C51E15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845" cy="26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dash"/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 sz="3200">
                  <a:latin typeface="Calibri"/>
                  <a:cs typeface="Calibri"/>
                </a:endParaRPr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04A0A858-7186-49E4-A6C7-BD9006B06D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 sz="3200">
                  <a:latin typeface="Calibri"/>
                  <a:cs typeface="Calibri"/>
                </a:endParaRPr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A6443669-3C19-4088-93AF-9E385D804C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dash"/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 sz="3200">
                  <a:latin typeface="Calibri"/>
                  <a:cs typeface="Calibri"/>
                </a:endParaRPr>
              </a:p>
            </p:txBody>
          </p:sp>
        </p:grpSp>
        <p:grpSp>
          <p:nvGrpSpPr>
            <p:cNvPr id="51" name="Group 12">
              <a:extLst>
                <a:ext uri="{FF2B5EF4-FFF2-40B4-BE49-F238E27FC236}">
                  <a16:creationId xmlns:a16="http://schemas.microsoft.com/office/drawing/2014/main" id="{1EFD847C-D48D-468B-8647-1054D3FF7E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2095"/>
              <a:ext cx="1057" cy="397"/>
              <a:chOff x="1536" y="2382"/>
              <a:chExt cx="1584" cy="642"/>
            </a:xfrm>
          </p:grpSpPr>
          <p:sp>
            <p:nvSpPr>
              <p:cNvPr id="59" name="Line 13">
                <a:extLst>
                  <a:ext uri="{FF2B5EF4-FFF2-40B4-BE49-F238E27FC236}">
                    <a16:creationId xmlns:a16="http://schemas.microsoft.com/office/drawing/2014/main" id="{256FD896-BEF3-41A5-B7AE-8C0C499128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dash"/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 sz="3200">
                  <a:latin typeface="Calibri"/>
                  <a:cs typeface="Calibri"/>
                </a:endParaRPr>
              </a:p>
            </p:txBody>
          </p:sp>
          <p:sp>
            <p:nvSpPr>
              <p:cNvPr id="60" name="Line 14">
                <a:extLst>
                  <a:ext uri="{FF2B5EF4-FFF2-40B4-BE49-F238E27FC236}">
                    <a16:creationId xmlns:a16="http://schemas.microsoft.com/office/drawing/2014/main" id="{AA66642E-D585-425C-94D3-093B0DC036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dash"/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 sz="3200">
                  <a:latin typeface="Calibri"/>
                  <a:cs typeface="Calibri"/>
                </a:endParaRPr>
              </a:p>
            </p:txBody>
          </p:sp>
          <p:sp>
            <p:nvSpPr>
              <p:cNvPr id="61" name="Line 15">
                <a:extLst>
                  <a:ext uri="{FF2B5EF4-FFF2-40B4-BE49-F238E27FC236}">
                    <a16:creationId xmlns:a16="http://schemas.microsoft.com/office/drawing/2014/main" id="{BD3CA2D1-4CCD-4641-B698-46FABA0071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21" y="2382"/>
                <a:ext cx="291" cy="624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  <a:prstDash val="dash"/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 sz="3200">
                  <a:latin typeface="Calibri"/>
                  <a:cs typeface="Calibri"/>
                </a:endParaRPr>
              </a:p>
            </p:txBody>
          </p:sp>
          <p:sp>
            <p:nvSpPr>
              <p:cNvPr id="62" name="Line 16">
                <a:extLst>
                  <a:ext uri="{FF2B5EF4-FFF2-40B4-BE49-F238E27FC236}">
                    <a16:creationId xmlns:a16="http://schemas.microsoft.com/office/drawing/2014/main" id="{CD7478C1-4778-4A60-951F-08AED128CA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 sz="3200" dirty="0">
                  <a:latin typeface="Calibri"/>
                  <a:cs typeface="Calibri"/>
                </a:endParaRPr>
              </a:p>
            </p:txBody>
          </p:sp>
        </p:grpSp>
        <p:sp>
          <p:nvSpPr>
            <p:cNvPr id="52" name="Text Box 17">
              <a:extLst>
                <a:ext uri="{FF2B5EF4-FFF2-40B4-BE49-F238E27FC236}">
                  <a16:creationId xmlns:a16="http://schemas.microsoft.com/office/drawing/2014/main" id="{647EED69-5265-438E-B077-5AE15B65C4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4" y="1690"/>
              <a:ext cx="129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53" name="Text Box 18">
              <a:extLst>
                <a:ext uri="{FF2B5EF4-FFF2-40B4-BE49-F238E27FC236}">
                  <a16:creationId xmlns:a16="http://schemas.microsoft.com/office/drawing/2014/main" id="{527903AE-F2D1-4A0A-A7CB-1D11C1D8E8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54" name="Text Box 19">
              <a:extLst>
                <a:ext uri="{FF2B5EF4-FFF2-40B4-BE49-F238E27FC236}">
                  <a16:creationId xmlns:a16="http://schemas.microsoft.com/office/drawing/2014/main" id="{A8E92757-BAF1-404E-BD3F-5926377CCC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1" y="1926"/>
              <a:ext cx="559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55" name="Text Box 20">
              <a:extLst>
                <a:ext uri="{FF2B5EF4-FFF2-40B4-BE49-F238E27FC236}">
                  <a16:creationId xmlns:a16="http://schemas.microsoft.com/office/drawing/2014/main" id="{1D4706BC-7B1E-4F00-91EC-3C1FB259F9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4" y="2289"/>
              <a:ext cx="504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 dirty="0" err="1">
                  <a:latin typeface="Calibri"/>
                  <a:cs typeface="Calibri"/>
                </a:rPr>
                <a:t>s,a,s</a:t>
              </a:r>
              <a:r>
                <a:rPr lang="ja-JP" altLang="en-US" sz="3200" dirty="0">
                  <a:latin typeface="Calibri"/>
                  <a:cs typeface="Calibri"/>
                </a:rPr>
                <a:t>’</a:t>
              </a:r>
              <a:endParaRPr lang="en-US" sz="3200" dirty="0">
                <a:latin typeface="Calibri"/>
                <a:cs typeface="Calibri"/>
              </a:endParaRPr>
            </a:p>
          </p:txBody>
        </p:sp>
        <p:sp>
          <p:nvSpPr>
            <p:cNvPr id="56" name="AutoShape 21">
              <a:extLst>
                <a:ext uri="{FF2B5EF4-FFF2-40B4-BE49-F238E27FC236}">
                  <a16:creationId xmlns:a16="http://schemas.microsoft.com/office/drawing/2014/main" id="{9C82D267-B342-4989-AFF4-8E302FCF6C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3200">
                <a:latin typeface="Calibri"/>
                <a:cs typeface="Calibri"/>
              </a:endParaRPr>
            </a:p>
          </p:txBody>
        </p:sp>
        <p:sp>
          <p:nvSpPr>
            <p:cNvPr id="57" name="Text Box 22">
              <a:extLst>
                <a:ext uri="{FF2B5EF4-FFF2-40B4-BE49-F238E27FC236}">
                  <a16:creationId xmlns:a16="http://schemas.microsoft.com/office/drawing/2014/main" id="{879F352F-7A3D-4894-B218-6D5DD02DA5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01" y="2465"/>
              <a:ext cx="331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32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3200" dirty="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32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  <p:sp>
          <p:nvSpPr>
            <p:cNvPr id="58" name="Oval 11">
              <a:extLst>
                <a:ext uri="{FF2B5EF4-FFF2-40B4-BE49-F238E27FC236}">
                  <a16:creationId xmlns:a16="http://schemas.microsoft.com/office/drawing/2014/main" id="{3131023A-4D30-4B71-82ED-FB1133127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3200"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MDPs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6187" y="1667339"/>
            <a:ext cx="7313613" cy="427579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32EB5-AEBF-4BB7-AC6D-AAA6EBDBE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Expectimax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9D74CE36-7AF9-4415-8EB8-6BF292B50D91}"/>
              </a:ext>
            </a:extLst>
          </p:cNvPr>
          <p:cNvGrpSpPr>
            <a:grpSpLocks/>
          </p:cNvGrpSpPr>
          <p:nvPr/>
        </p:nvGrpSpPr>
        <p:grpSpPr bwMode="auto">
          <a:xfrm>
            <a:off x="4839565" y="552092"/>
            <a:ext cx="2510141" cy="5765274"/>
            <a:chOff x="4085" y="960"/>
            <a:chExt cx="1345" cy="3071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3667C397-4FE7-4627-880C-E596D7B80A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5" y="960"/>
              <a:ext cx="1291" cy="1202"/>
              <a:chOff x="2400" y="1401"/>
              <a:chExt cx="1392" cy="1296"/>
            </a:xfrm>
          </p:grpSpPr>
          <p:sp>
            <p:nvSpPr>
              <p:cNvPr id="44" name="AutoShape 6">
                <a:extLst>
                  <a:ext uri="{FF2B5EF4-FFF2-40B4-BE49-F238E27FC236}">
                    <a16:creationId xmlns:a16="http://schemas.microsoft.com/office/drawing/2014/main" id="{FFA93214-7E67-4692-BDDA-3F270CAE9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7">
                <a:extLst>
                  <a:ext uri="{FF2B5EF4-FFF2-40B4-BE49-F238E27FC236}">
                    <a16:creationId xmlns:a16="http://schemas.microsoft.com/office/drawing/2014/main" id="{781F720D-463C-4F5D-B54E-BBB04DF610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58" name="Line 8">
                  <a:extLst>
                    <a:ext uri="{FF2B5EF4-FFF2-40B4-BE49-F238E27FC236}">
                      <a16:creationId xmlns:a16="http://schemas.microsoft.com/office/drawing/2014/main" id="{5A67EB00-090C-4F90-A43C-C2FFEED9895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9" name="Line 9">
                  <a:extLst>
                    <a:ext uri="{FF2B5EF4-FFF2-40B4-BE49-F238E27FC236}">
                      <a16:creationId xmlns:a16="http://schemas.microsoft.com/office/drawing/2014/main" id="{E9962FBA-A4AD-4BEC-B423-63A23D903EB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0" name="Line 10">
                  <a:extLst>
                    <a:ext uri="{FF2B5EF4-FFF2-40B4-BE49-F238E27FC236}">
                      <a16:creationId xmlns:a16="http://schemas.microsoft.com/office/drawing/2014/main" id="{4A95E172-E7A9-4EE2-8F3D-81357F68130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" name="Line 11">
                  <a:extLst>
                    <a:ext uri="{FF2B5EF4-FFF2-40B4-BE49-F238E27FC236}">
                      <a16:creationId xmlns:a16="http://schemas.microsoft.com/office/drawing/2014/main" id="{54653F7F-140E-4A06-94C6-AAAFB3457F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6" name="Oval 12">
                <a:extLst>
                  <a:ext uri="{FF2B5EF4-FFF2-40B4-BE49-F238E27FC236}">
                    <a16:creationId xmlns:a16="http://schemas.microsoft.com/office/drawing/2014/main" id="{A07B0877-0386-488C-AC69-81F7843014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7" name="Group 13">
                <a:extLst>
                  <a:ext uri="{FF2B5EF4-FFF2-40B4-BE49-F238E27FC236}">
                    <a16:creationId xmlns:a16="http://schemas.microsoft.com/office/drawing/2014/main" id="{C1DE2609-9742-4F54-9920-871A63513CB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54" name="Line 14">
                  <a:extLst>
                    <a:ext uri="{FF2B5EF4-FFF2-40B4-BE49-F238E27FC236}">
                      <a16:creationId xmlns:a16="http://schemas.microsoft.com/office/drawing/2014/main" id="{9CDEE947-56A5-4A3D-BC8C-8A189EE043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5" name="Line 15">
                  <a:extLst>
                    <a:ext uri="{FF2B5EF4-FFF2-40B4-BE49-F238E27FC236}">
                      <a16:creationId xmlns:a16="http://schemas.microsoft.com/office/drawing/2014/main" id="{BC3E2622-0ABA-49EB-8121-41E9ADF2EE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" name="Line 16">
                  <a:extLst>
                    <a:ext uri="{FF2B5EF4-FFF2-40B4-BE49-F238E27FC236}">
                      <a16:creationId xmlns:a16="http://schemas.microsoft.com/office/drawing/2014/main" id="{3D33F75A-396D-4F66-B873-8CF4E300A3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" name="Line 17">
                  <a:extLst>
                    <a:ext uri="{FF2B5EF4-FFF2-40B4-BE49-F238E27FC236}">
                      <a16:creationId xmlns:a16="http://schemas.microsoft.com/office/drawing/2014/main" id="{BA7EBF27-4EA0-4849-8DC2-68A33AFA2F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" name="Text Box 18">
                <a:extLst>
                  <a:ext uri="{FF2B5EF4-FFF2-40B4-BE49-F238E27FC236}">
                    <a16:creationId xmlns:a16="http://schemas.microsoft.com/office/drawing/2014/main" id="{BE7CFD50-0F75-46B3-B322-9827B0914B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dirty="0"/>
              </a:p>
            </p:txBody>
          </p:sp>
          <p:sp>
            <p:nvSpPr>
              <p:cNvPr id="49" name="Text Box 19">
                <a:extLst>
                  <a:ext uri="{FF2B5EF4-FFF2-40B4-BE49-F238E27FC236}">
                    <a16:creationId xmlns:a16="http://schemas.microsoft.com/office/drawing/2014/main" id="{F33C68F1-70E2-4AF2-9791-20E1B71437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50" name="Text Box 20">
                <a:extLst>
                  <a:ext uri="{FF2B5EF4-FFF2-40B4-BE49-F238E27FC236}">
                    <a16:creationId xmlns:a16="http://schemas.microsoft.com/office/drawing/2014/main" id="{B32FCCF3-29BA-4E28-8FA2-3A6ED11536F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51" name="Text Box 21">
                <a:extLst>
                  <a:ext uri="{FF2B5EF4-FFF2-40B4-BE49-F238E27FC236}">
                    <a16:creationId xmlns:a16="http://schemas.microsoft.com/office/drawing/2014/main" id="{D5845E78-EE87-48C9-AB62-AB050B7BF75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52" name="AutoShape 22">
                <a:extLst>
                  <a:ext uri="{FF2B5EF4-FFF2-40B4-BE49-F238E27FC236}">
                    <a16:creationId xmlns:a16="http://schemas.microsoft.com/office/drawing/2014/main" id="{5936D3BB-076F-4D21-9B6D-A0C1F0D2FB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53" name="Text Box 23">
                <a:extLst>
                  <a:ext uri="{FF2B5EF4-FFF2-40B4-BE49-F238E27FC236}">
                    <a16:creationId xmlns:a16="http://schemas.microsoft.com/office/drawing/2014/main" id="{D7CE765F-2E85-489B-9481-61AB718DD1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6" name="Group 24">
              <a:extLst>
                <a:ext uri="{FF2B5EF4-FFF2-40B4-BE49-F238E27FC236}">
                  <a16:creationId xmlns:a16="http://schemas.microsoft.com/office/drawing/2014/main" id="{F95CD2A7-4CEC-453F-AC98-731264094B8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4128" y="1895"/>
              <a:ext cx="1302" cy="1201"/>
              <a:chOff x="2400" y="1401"/>
              <a:chExt cx="1392" cy="1296"/>
            </a:xfrm>
          </p:grpSpPr>
          <p:sp>
            <p:nvSpPr>
              <p:cNvPr id="26" name="AutoShape 25">
                <a:extLst>
                  <a:ext uri="{FF2B5EF4-FFF2-40B4-BE49-F238E27FC236}">
                    <a16:creationId xmlns:a16="http://schemas.microsoft.com/office/drawing/2014/main" id="{5E23B97E-5C02-4558-B2C0-ACBE529255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93C3DF6-9523-4722-A002-3909CF988C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40" name="Line 27">
                  <a:extLst>
                    <a:ext uri="{FF2B5EF4-FFF2-40B4-BE49-F238E27FC236}">
                      <a16:creationId xmlns:a16="http://schemas.microsoft.com/office/drawing/2014/main" id="{52012301-7CFB-4323-957B-69DC659357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" name="Line 28">
                  <a:extLst>
                    <a:ext uri="{FF2B5EF4-FFF2-40B4-BE49-F238E27FC236}">
                      <a16:creationId xmlns:a16="http://schemas.microsoft.com/office/drawing/2014/main" id="{0730FB3B-7B6F-4CA5-8F50-57A8451054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" name="Line 29">
                  <a:extLst>
                    <a:ext uri="{FF2B5EF4-FFF2-40B4-BE49-F238E27FC236}">
                      <a16:creationId xmlns:a16="http://schemas.microsoft.com/office/drawing/2014/main" id="{08EA9CF1-CD9E-4BD4-B4D0-FAB9D72F8D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" name="Line 30">
                  <a:extLst>
                    <a:ext uri="{FF2B5EF4-FFF2-40B4-BE49-F238E27FC236}">
                      <a16:creationId xmlns:a16="http://schemas.microsoft.com/office/drawing/2014/main" id="{6FE46109-0BE9-4D1C-8EA7-A3B0FB58BC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" name="Oval 31">
                <a:extLst>
                  <a:ext uri="{FF2B5EF4-FFF2-40B4-BE49-F238E27FC236}">
                    <a16:creationId xmlns:a16="http://schemas.microsoft.com/office/drawing/2014/main" id="{863994A7-22EB-4FCB-853D-776EB02E3E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9" name="Group 32">
                <a:extLst>
                  <a:ext uri="{FF2B5EF4-FFF2-40B4-BE49-F238E27FC236}">
                    <a16:creationId xmlns:a16="http://schemas.microsoft.com/office/drawing/2014/main" id="{661D3409-1E3A-4DD5-8695-08F798A0FF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6" name="Line 33">
                  <a:extLst>
                    <a:ext uri="{FF2B5EF4-FFF2-40B4-BE49-F238E27FC236}">
                      <a16:creationId xmlns:a16="http://schemas.microsoft.com/office/drawing/2014/main" id="{7E3315C8-257F-4FD0-AD38-9E34D08B2A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" name="Line 34">
                  <a:extLst>
                    <a:ext uri="{FF2B5EF4-FFF2-40B4-BE49-F238E27FC236}">
                      <a16:creationId xmlns:a16="http://schemas.microsoft.com/office/drawing/2014/main" id="{D1D70584-16A9-4324-AD47-266202F671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" name="Line 35">
                  <a:extLst>
                    <a:ext uri="{FF2B5EF4-FFF2-40B4-BE49-F238E27FC236}">
                      <a16:creationId xmlns:a16="http://schemas.microsoft.com/office/drawing/2014/main" id="{FBE855EA-3B33-4763-BDEC-C4722A9704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" name="Line 36">
                  <a:extLst>
                    <a:ext uri="{FF2B5EF4-FFF2-40B4-BE49-F238E27FC236}">
                      <a16:creationId xmlns:a16="http://schemas.microsoft.com/office/drawing/2014/main" id="{CA0E6B5C-888E-4540-B8E8-A866427430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0" name="Text Box 37">
                <a:extLst>
                  <a:ext uri="{FF2B5EF4-FFF2-40B4-BE49-F238E27FC236}">
                    <a16:creationId xmlns:a16="http://schemas.microsoft.com/office/drawing/2014/main" id="{B1B529C9-A1C9-4DAB-884F-D2814C04D6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1" name="Text Box 38">
                <a:extLst>
                  <a:ext uri="{FF2B5EF4-FFF2-40B4-BE49-F238E27FC236}">
                    <a16:creationId xmlns:a16="http://schemas.microsoft.com/office/drawing/2014/main" id="{FF97311C-B8DC-48E2-9C25-D4654E85D7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2" name="Text Box 39">
                <a:extLst>
                  <a:ext uri="{FF2B5EF4-FFF2-40B4-BE49-F238E27FC236}">
                    <a16:creationId xmlns:a16="http://schemas.microsoft.com/office/drawing/2014/main" id="{E3488549-0442-4B25-865F-7D6965ED7A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3" name="Text Box 40">
                <a:extLst>
                  <a:ext uri="{FF2B5EF4-FFF2-40B4-BE49-F238E27FC236}">
                    <a16:creationId xmlns:a16="http://schemas.microsoft.com/office/drawing/2014/main" id="{05F6496C-7275-442D-A81A-FD6A2A34DD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4" name="AutoShape 41">
                <a:extLst>
                  <a:ext uri="{FF2B5EF4-FFF2-40B4-BE49-F238E27FC236}">
                    <a16:creationId xmlns:a16="http://schemas.microsoft.com/office/drawing/2014/main" id="{90D6F13E-EF17-4FEC-BC36-9077F48B56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5" name="Text Box 42">
                <a:extLst>
                  <a:ext uri="{FF2B5EF4-FFF2-40B4-BE49-F238E27FC236}">
                    <a16:creationId xmlns:a16="http://schemas.microsoft.com/office/drawing/2014/main" id="{0EFD07F9-04C2-43F5-BD84-4E5F23D362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7" name="Group 43">
              <a:extLst>
                <a:ext uri="{FF2B5EF4-FFF2-40B4-BE49-F238E27FC236}">
                  <a16:creationId xmlns:a16="http://schemas.microsoft.com/office/drawing/2014/main" id="{DF5F902C-3870-47B0-B511-A7E8AE2CA2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5" y="2829"/>
              <a:ext cx="1291" cy="1202"/>
              <a:chOff x="2400" y="1401"/>
              <a:chExt cx="1392" cy="1296"/>
            </a:xfrm>
          </p:grpSpPr>
          <p:sp>
            <p:nvSpPr>
              <p:cNvPr id="8" name="AutoShape 44">
                <a:extLst>
                  <a:ext uri="{FF2B5EF4-FFF2-40B4-BE49-F238E27FC236}">
                    <a16:creationId xmlns:a16="http://schemas.microsoft.com/office/drawing/2014/main" id="{C97C9217-F4A1-4BA6-A4ED-1603697418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45">
                <a:extLst>
                  <a:ext uri="{FF2B5EF4-FFF2-40B4-BE49-F238E27FC236}">
                    <a16:creationId xmlns:a16="http://schemas.microsoft.com/office/drawing/2014/main" id="{97B10044-0FDB-4B08-AE33-671706D433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22" name="Line 46">
                  <a:extLst>
                    <a:ext uri="{FF2B5EF4-FFF2-40B4-BE49-F238E27FC236}">
                      <a16:creationId xmlns:a16="http://schemas.microsoft.com/office/drawing/2014/main" id="{D2DD59B2-AEB5-4FE5-A5C0-3AA2F94AE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" name="Line 47">
                  <a:extLst>
                    <a:ext uri="{FF2B5EF4-FFF2-40B4-BE49-F238E27FC236}">
                      <a16:creationId xmlns:a16="http://schemas.microsoft.com/office/drawing/2014/main" id="{670D8CB6-6AC3-4EF7-A27B-AFF12A6F0C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" name="Line 48">
                  <a:extLst>
                    <a:ext uri="{FF2B5EF4-FFF2-40B4-BE49-F238E27FC236}">
                      <a16:creationId xmlns:a16="http://schemas.microsoft.com/office/drawing/2014/main" id="{7D0017D5-796C-4CFD-8FDA-942612128AE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" name="Line 49">
                  <a:extLst>
                    <a:ext uri="{FF2B5EF4-FFF2-40B4-BE49-F238E27FC236}">
                      <a16:creationId xmlns:a16="http://schemas.microsoft.com/office/drawing/2014/main" id="{68D2944B-8BFD-4635-B925-4AE65986BA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" name="Oval 50">
                <a:extLst>
                  <a:ext uri="{FF2B5EF4-FFF2-40B4-BE49-F238E27FC236}">
                    <a16:creationId xmlns:a16="http://schemas.microsoft.com/office/drawing/2014/main" id="{3613C85C-A618-4CF4-86BE-7F36F68CFA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1" name="Group 51">
                <a:extLst>
                  <a:ext uri="{FF2B5EF4-FFF2-40B4-BE49-F238E27FC236}">
                    <a16:creationId xmlns:a16="http://schemas.microsoft.com/office/drawing/2014/main" id="{7946626B-EE72-4CFE-83FC-15608D5284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18" name="Line 52">
                  <a:extLst>
                    <a:ext uri="{FF2B5EF4-FFF2-40B4-BE49-F238E27FC236}">
                      <a16:creationId xmlns:a16="http://schemas.microsoft.com/office/drawing/2014/main" id="{8732BCC8-066E-4974-9E31-E4500A34A2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" name="Line 53">
                  <a:extLst>
                    <a:ext uri="{FF2B5EF4-FFF2-40B4-BE49-F238E27FC236}">
                      <a16:creationId xmlns:a16="http://schemas.microsoft.com/office/drawing/2014/main" id="{AF942DCD-5F18-40FE-83C8-356EEE8000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" name="Line 54">
                  <a:extLst>
                    <a:ext uri="{FF2B5EF4-FFF2-40B4-BE49-F238E27FC236}">
                      <a16:creationId xmlns:a16="http://schemas.microsoft.com/office/drawing/2014/main" id="{6756C984-959E-4BA8-8F63-81F2817833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" name="Line 55">
                  <a:extLst>
                    <a:ext uri="{FF2B5EF4-FFF2-40B4-BE49-F238E27FC236}">
                      <a16:creationId xmlns:a16="http://schemas.microsoft.com/office/drawing/2014/main" id="{84984F0B-B2C5-48F7-BB24-A0CA81EDD8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2" name="Text Box 56">
                <a:extLst>
                  <a:ext uri="{FF2B5EF4-FFF2-40B4-BE49-F238E27FC236}">
                    <a16:creationId xmlns:a16="http://schemas.microsoft.com/office/drawing/2014/main" id="{C2C3D2A8-D2A4-44E8-A5C7-7EE890BB58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13" name="Text Box 57">
                <a:extLst>
                  <a:ext uri="{FF2B5EF4-FFF2-40B4-BE49-F238E27FC236}">
                    <a16:creationId xmlns:a16="http://schemas.microsoft.com/office/drawing/2014/main" id="{B74C64E7-7BE1-437F-83B7-E8167997F4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14" name="Text Box 58">
                <a:extLst>
                  <a:ext uri="{FF2B5EF4-FFF2-40B4-BE49-F238E27FC236}">
                    <a16:creationId xmlns:a16="http://schemas.microsoft.com/office/drawing/2014/main" id="{B6A87A79-63A0-4AE3-8236-F3DB7786FF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15" name="Text Box 59">
                <a:extLst>
                  <a:ext uri="{FF2B5EF4-FFF2-40B4-BE49-F238E27FC236}">
                    <a16:creationId xmlns:a16="http://schemas.microsoft.com/office/drawing/2014/main" id="{CE6366E6-F0EE-495E-9A0F-234F4FE3121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16" name="AutoShape 60">
                <a:extLst>
                  <a:ext uri="{FF2B5EF4-FFF2-40B4-BE49-F238E27FC236}">
                    <a16:creationId xmlns:a16="http://schemas.microsoft.com/office/drawing/2014/main" id="{0F746DB3-598F-4AA7-9F2D-2E5A3973B8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7" name="Text Box 61">
                <a:extLst>
                  <a:ext uri="{FF2B5EF4-FFF2-40B4-BE49-F238E27FC236}">
                    <a16:creationId xmlns:a16="http://schemas.microsoft.com/office/drawing/2014/main" id="{EC164697-185A-45A5-9AFF-63F3FE7AF4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9679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32EB5-AEBF-4BB7-AC6D-AAA6EBDBE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Expectimax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9D74CE36-7AF9-4415-8EB8-6BF292B50D91}"/>
              </a:ext>
            </a:extLst>
          </p:cNvPr>
          <p:cNvGrpSpPr>
            <a:grpSpLocks/>
          </p:cNvGrpSpPr>
          <p:nvPr/>
        </p:nvGrpSpPr>
        <p:grpSpPr bwMode="auto">
          <a:xfrm>
            <a:off x="4839565" y="552092"/>
            <a:ext cx="2510141" cy="5765274"/>
            <a:chOff x="4085" y="960"/>
            <a:chExt cx="1345" cy="3071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3667C397-4FE7-4627-880C-E596D7B80A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5" y="960"/>
              <a:ext cx="1291" cy="1202"/>
              <a:chOff x="2400" y="1401"/>
              <a:chExt cx="1392" cy="1296"/>
            </a:xfrm>
          </p:grpSpPr>
          <p:sp>
            <p:nvSpPr>
              <p:cNvPr id="44" name="AutoShape 6">
                <a:extLst>
                  <a:ext uri="{FF2B5EF4-FFF2-40B4-BE49-F238E27FC236}">
                    <a16:creationId xmlns:a16="http://schemas.microsoft.com/office/drawing/2014/main" id="{FFA93214-7E67-4692-BDDA-3F270CAE9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7">
                <a:extLst>
                  <a:ext uri="{FF2B5EF4-FFF2-40B4-BE49-F238E27FC236}">
                    <a16:creationId xmlns:a16="http://schemas.microsoft.com/office/drawing/2014/main" id="{781F720D-463C-4F5D-B54E-BBB04DF610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58" name="Line 8">
                  <a:extLst>
                    <a:ext uri="{FF2B5EF4-FFF2-40B4-BE49-F238E27FC236}">
                      <a16:creationId xmlns:a16="http://schemas.microsoft.com/office/drawing/2014/main" id="{5A67EB00-090C-4F90-A43C-C2FFEED9895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9" name="Line 9">
                  <a:extLst>
                    <a:ext uri="{FF2B5EF4-FFF2-40B4-BE49-F238E27FC236}">
                      <a16:creationId xmlns:a16="http://schemas.microsoft.com/office/drawing/2014/main" id="{E9962FBA-A4AD-4BEC-B423-63A23D903EB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0" name="Line 10">
                  <a:extLst>
                    <a:ext uri="{FF2B5EF4-FFF2-40B4-BE49-F238E27FC236}">
                      <a16:creationId xmlns:a16="http://schemas.microsoft.com/office/drawing/2014/main" id="{4A95E172-E7A9-4EE2-8F3D-81357F68130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" name="Line 11">
                  <a:extLst>
                    <a:ext uri="{FF2B5EF4-FFF2-40B4-BE49-F238E27FC236}">
                      <a16:creationId xmlns:a16="http://schemas.microsoft.com/office/drawing/2014/main" id="{54653F7F-140E-4A06-94C6-AAAFB3457F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6" name="Oval 12">
                <a:extLst>
                  <a:ext uri="{FF2B5EF4-FFF2-40B4-BE49-F238E27FC236}">
                    <a16:creationId xmlns:a16="http://schemas.microsoft.com/office/drawing/2014/main" id="{A07B0877-0386-488C-AC69-81F7843014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7" name="Group 13">
                <a:extLst>
                  <a:ext uri="{FF2B5EF4-FFF2-40B4-BE49-F238E27FC236}">
                    <a16:creationId xmlns:a16="http://schemas.microsoft.com/office/drawing/2014/main" id="{C1DE2609-9742-4F54-9920-871A63513CB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54" name="Line 14">
                  <a:extLst>
                    <a:ext uri="{FF2B5EF4-FFF2-40B4-BE49-F238E27FC236}">
                      <a16:creationId xmlns:a16="http://schemas.microsoft.com/office/drawing/2014/main" id="{9CDEE947-56A5-4A3D-BC8C-8A189EE043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5" name="Line 15">
                  <a:extLst>
                    <a:ext uri="{FF2B5EF4-FFF2-40B4-BE49-F238E27FC236}">
                      <a16:creationId xmlns:a16="http://schemas.microsoft.com/office/drawing/2014/main" id="{BC3E2622-0ABA-49EB-8121-41E9ADF2EE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" name="Line 16">
                  <a:extLst>
                    <a:ext uri="{FF2B5EF4-FFF2-40B4-BE49-F238E27FC236}">
                      <a16:creationId xmlns:a16="http://schemas.microsoft.com/office/drawing/2014/main" id="{3D33F75A-396D-4F66-B873-8CF4E300A3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" name="Line 17">
                  <a:extLst>
                    <a:ext uri="{FF2B5EF4-FFF2-40B4-BE49-F238E27FC236}">
                      <a16:creationId xmlns:a16="http://schemas.microsoft.com/office/drawing/2014/main" id="{BA7EBF27-4EA0-4849-8DC2-68A33AFA2F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" name="Text Box 18">
                <a:extLst>
                  <a:ext uri="{FF2B5EF4-FFF2-40B4-BE49-F238E27FC236}">
                    <a16:creationId xmlns:a16="http://schemas.microsoft.com/office/drawing/2014/main" id="{BE7CFD50-0F75-46B3-B322-9827B0914B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dirty="0"/>
              </a:p>
            </p:txBody>
          </p:sp>
          <p:sp>
            <p:nvSpPr>
              <p:cNvPr id="49" name="Text Box 19">
                <a:extLst>
                  <a:ext uri="{FF2B5EF4-FFF2-40B4-BE49-F238E27FC236}">
                    <a16:creationId xmlns:a16="http://schemas.microsoft.com/office/drawing/2014/main" id="{F33C68F1-70E2-4AF2-9791-20E1B71437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50" name="Text Box 20">
                <a:extLst>
                  <a:ext uri="{FF2B5EF4-FFF2-40B4-BE49-F238E27FC236}">
                    <a16:creationId xmlns:a16="http://schemas.microsoft.com/office/drawing/2014/main" id="{B32FCCF3-29BA-4E28-8FA2-3A6ED11536F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51" name="Text Box 21">
                <a:extLst>
                  <a:ext uri="{FF2B5EF4-FFF2-40B4-BE49-F238E27FC236}">
                    <a16:creationId xmlns:a16="http://schemas.microsoft.com/office/drawing/2014/main" id="{D5845E78-EE87-48C9-AB62-AB050B7BF75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52" name="AutoShape 22">
                <a:extLst>
                  <a:ext uri="{FF2B5EF4-FFF2-40B4-BE49-F238E27FC236}">
                    <a16:creationId xmlns:a16="http://schemas.microsoft.com/office/drawing/2014/main" id="{5936D3BB-076F-4D21-9B6D-A0C1F0D2FB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53" name="Text Box 23">
                <a:extLst>
                  <a:ext uri="{FF2B5EF4-FFF2-40B4-BE49-F238E27FC236}">
                    <a16:creationId xmlns:a16="http://schemas.microsoft.com/office/drawing/2014/main" id="{D7CE765F-2E85-489B-9481-61AB718DD1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6" name="Group 24">
              <a:extLst>
                <a:ext uri="{FF2B5EF4-FFF2-40B4-BE49-F238E27FC236}">
                  <a16:creationId xmlns:a16="http://schemas.microsoft.com/office/drawing/2014/main" id="{F95CD2A7-4CEC-453F-AC98-731264094B8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4128" y="1895"/>
              <a:ext cx="1302" cy="1201"/>
              <a:chOff x="2400" y="1401"/>
              <a:chExt cx="1392" cy="1296"/>
            </a:xfrm>
          </p:grpSpPr>
          <p:sp>
            <p:nvSpPr>
              <p:cNvPr id="26" name="AutoShape 25">
                <a:extLst>
                  <a:ext uri="{FF2B5EF4-FFF2-40B4-BE49-F238E27FC236}">
                    <a16:creationId xmlns:a16="http://schemas.microsoft.com/office/drawing/2014/main" id="{5E23B97E-5C02-4558-B2C0-ACBE529255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93C3DF6-9523-4722-A002-3909CF988C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40" name="Line 27">
                  <a:extLst>
                    <a:ext uri="{FF2B5EF4-FFF2-40B4-BE49-F238E27FC236}">
                      <a16:creationId xmlns:a16="http://schemas.microsoft.com/office/drawing/2014/main" id="{52012301-7CFB-4323-957B-69DC659357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" name="Line 28">
                  <a:extLst>
                    <a:ext uri="{FF2B5EF4-FFF2-40B4-BE49-F238E27FC236}">
                      <a16:creationId xmlns:a16="http://schemas.microsoft.com/office/drawing/2014/main" id="{0730FB3B-7B6F-4CA5-8F50-57A8451054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" name="Line 29">
                  <a:extLst>
                    <a:ext uri="{FF2B5EF4-FFF2-40B4-BE49-F238E27FC236}">
                      <a16:creationId xmlns:a16="http://schemas.microsoft.com/office/drawing/2014/main" id="{08EA9CF1-CD9E-4BD4-B4D0-FAB9D72F8D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" name="Line 30">
                  <a:extLst>
                    <a:ext uri="{FF2B5EF4-FFF2-40B4-BE49-F238E27FC236}">
                      <a16:creationId xmlns:a16="http://schemas.microsoft.com/office/drawing/2014/main" id="{6FE46109-0BE9-4D1C-8EA7-A3B0FB58BC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" name="Oval 31">
                <a:extLst>
                  <a:ext uri="{FF2B5EF4-FFF2-40B4-BE49-F238E27FC236}">
                    <a16:creationId xmlns:a16="http://schemas.microsoft.com/office/drawing/2014/main" id="{863994A7-22EB-4FCB-853D-776EB02E3E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9" name="Group 32">
                <a:extLst>
                  <a:ext uri="{FF2B5EF4-FFF2-40B4-BE49-F238E27FC236}">
                    <a16:creationId xmlns:a16="http://schemas.microsoft.com/office/drawing/2014/main" id="{661D3409-1E3A-4DD5-8695-08F798A0FF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6" name="Line 33">
                  <a:extLst>
                    <a:ext uri="{FF2B5EF4-FFF2-40B4-BE49-F238E27FC236}">
                      <a16:creationId xmlns:a16="http://schemas.microsoft.com/office/drawing/2014/main" id="{7E3315C8-257F-4FD0-AD38-9E34D08B2A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" name="Line 34">
                  <a:extLst>
                    <a:ext uri="{FF2B5EF4-FFF2-40B4-BE49-F238E27FC236}">
                      <a16:creationId xmlns:a16="http://schemas.microsoft.com/office/drawing/2014/main" id="{D1D70584-16A9-4324-AD47-266202F671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" name="Line 35">
                  <a:extLst>
                    <a:ext uri="{FF2B5EF4-FFF2-40B4-BE49-F238E27FC236}">
                      <a16:creationId xmlns:a16="http://schemas.microsoft.com/office/drawing/2014/main" id="{FBE855EA-3B33-4763-BDEC-C4722A9704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" name="Line 36">
                  <a:extLst>
                    <a:ext uri="{FF2B5EF4-FFF2-40B4-BE49-F238E27FC236}">
                      <a16:creationId xmlns:a16="http://schemas.microsoft.com/office/drawing/2014/main" id="{CA0E6B5C-888E-4540-B8E8-A866427430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0" name="Text Box 37">
                <a:extLst>
                  <a:ext uri="{FF2B5EF4-FFF2-40B4-BE49-F238E27FC236}">
                    <a16:creationId xmlns:a16="http://schemas.microsoft.com/office/drawing/2014/main" id="{B1B529C9-A1C9-4DAB-884F-D2814C04D6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1" name="Text Box 38">
                <a:extLst>
                  <a:ext uri="{FF2B5EF4-FFF2-40B4-BE49-F238E27FC236}">
                    <a16:creationId xmlns:a16="http://schemas.microsoft.com/office/drawing/2014/main" id="{FF97311C-B8DC-48E2-9C25-D4654E85D7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2" name="Text Box 39">
                <a:extLst>
                  <a:ext uri="{FF2B5EF4-FFF2-40B4-BE49-F238E27FC236}">
                    <a16:creationId xmlns:a16="http://schemas.microsoft.com/office/drawing/2014/main" id="{E3488549-0442-4B25-865F-7D6965ED7A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3" name="Text Box 40">
                <a:extLst>
                  <a:ext uri="{FF2B5EF4-FFF2-40B4-BE49-F238E27FC236}">
                    <a16:creationId xmlns:a16="http://schemas.microsoft.com/office/drawing/2014/main" id="{05F6496C-7275-442D-A81A-FD6A2A34DD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4" name="AutoShape 41">
                <a:extLst>
                  <a:ext uri="{FF2B5EF4-FFF2-40B4-BE49-F238E27FC236}">
                    <a16:creationId xmlns:a16="http://schemas.microsoft.com/office/drawing/2014/main" id="{90D6F13E-EF17-4FEC-BC36-9077F48B56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5" name="Text Box 42">
                <a:extLst>
                  <a:ext uri="{FF2B5EF4-FFF2-40B4-BE49-F238E27FC236}">
                    <a16:creationId xmlns:a16="http://schemas.microsoft.com/office/drawing/2014/main" id="{0EFD07F9-04C2-43F5-BD84-4E5F23D362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7" name="Group 43">
              <a:extLst>
                <a:ext uri="{FF2B5EF4-FFF2-40B4-BE49-F238E27FC236}">
                  <a16:creationId xmlns:a16="http://schemas.microsoft.com/office/drawing/2014/main" id="{DF5F902C-3870-47B0-B511-A7E8AE2CA2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5" y="2829"/>
              <a:ext cx="1291" cy="1202"/>
              <a:chOff x="2400" y="1401"/>
              <a:chExt cx="1392" cy="1296"/>
            </a:xfrm>
          </p:grpSpPr>
          <p:sp>
            <p:nvSpPr>
              <p:cNvPr id="8" name="AutoShape 44">
                <a:extLst>
                  <a:ext uri="{FF2B5EF4-FFF2-40B4-BE49-F238E27FC236}">
                    <a16:creationId xmlns:a16="http://schemas.microsoft.com/office/drawing/2014/main" id="{C97C9217-F4A1-4BA6-A4ED-1603697418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45">
                <a:extLst>
                  <a:ext uri="{FF2B5EF4-FFF2-40B4-BE49-F238E27FC236}">
                    <a16:creationId xmlns:a16="http://schemas.microsoft.com/office/drawing/2014/main" id="{97B10044-0FDB-4B08-AE33-671706D433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22" name="Line 46">
                  <a:extLst>
                    <a:ext uri="{FF2B5EF4-FFF2-40B4-BE49-F238E27FC236}">
                      <a16:creationId xmlns:a16="http://schemas.microsoft.com/office/drawing/2014/main" id="{D2DD59B2-AEB5-4FE5-A5C0-3AA2F94AE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" name="Line 47">
                  <a:extLst>
                    <a:ext uri="{FF2B5EF4-FFF2-40B4-BE49-F238E27FC236}">
                      <a16:creationId xmlns:a16="http://schemas.microsoft.com/office/drawing/2014/main" id="{670D8CB6-6AC3-4EF7-A27B-AFF12A6F0C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" name="Line 48">
                  <a:extLst>
                    <a:ext uri="{FF2B5EF4-FFF2-40B4-BE49-F238E27FC236}">
                      <a16:creationId xmlns:a16="http://schemas.microsoft.com/office/drawing/2014/main" id="{7D0017D5-796C-4CFD-8FDA-942612128AE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" name="Line 49">
                  <a:extLst>
                    <a:ext uri="{FF2B5EF4-FFF2-40B4-BE49-F238E27FC236}">
                      <a16:creationId xmlns:a16="http://schemas.microsoft.com/office/drawing/2014/main" id="{68D2944B-8BFD-4635-B925-4AE65986BA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" name="Oval 50">
                <a:extLst>
                  <a:ext uri="{FF2B5EF4-FFF2-40B4-BE49-F238E27FC236}">
                    <a16:creationId xmlns:a16="http://schemas.microsoft.com/office/drawing/2014/main" id="{3613C85C-A618-4CF4-86BE-7F36F68CFA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1" name="Group 51">
                <a:extLst>
                  <a:ext uri="{FF2B5EF4-FFF2-40B4-BE49-F238E27FC236}">
                    <a16:creationId xmlns:a16="http://schemas.microsoft.com/office/drawing/2014/main" id="{7946626B-EE72-4CFE-83FC-15608D5284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18" name="Line 52">
                  <a:extLst>
                    <a:ext uri="{FF2B5EF4-FFF2-40B4-BE49-F238E27FC236}">
                      <a16:creationId xmlns:a16="http://schemas.microsoft.com/office/drawing/2014/main" id="{8732BCC8-066E-4974-9E31-E4500A34A2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" name="Line 53">
                  <a:extLst>
                    <a:ext uri="{FF2B5EF4-FFF2-40B4-BE49-F238E27FC236}">
                      <a16:creationId xmlns:a16="http://schemas.microsoft.com/office/drawing/2014/main" id="{AF942DCD-5F18-40FE-83C8-356EEE8000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" name="Line 54">
                  <a:extLst>
                    <a:ext uri="{FF2B5EF4-FFF2-40B4-BE49-F238E27FC236}">
                      <a16:creationId xmlns:a16="http://schemas.microsoft.com/office/drawing/2014/main" id="{6756C984-959E-4BA8-8F63-81F2817833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" name="Line 55">
                  <a:extLst>
                    <a:ext uri="{FF2B5EF4-FFF2-40B4-BE49-F238E27FC236}">
                      <a16:creationId xmlns:a16="http://schemas.microsoft.com/office/drawing/2014/main" id="{84984F0B-B2C5-48F7-BB24-A0CA81EDD8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2" name="Text Box 56">
                <a:extLst>
                  <a:ext uri="{FF2B5EF4-FFF2-40B4-BE49-F238E27FC236}">
                    <a16:creationId xmlns:a16="http://schemas.microsoft.com/office/drawing/2014/main" id="{C2C3D2A8-D2A4-44E8-A5C7-7EE890BB58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13" name="Text Box 57">
                <a:extLst>
                  <a:ext uri="{FF2B5EF4-FFF2-40B4-BE49-F238E27FC236}">
                    <a16:creationId xmlns:a16="http://schemas.microsoft.com/office/drawing/2014/main" id="{B74C64E7-7BE1-437F-83B7-E8167997F4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14" name="Text Box 58">
                <a:extLst>
                  <a:ext uri="{FF2B5EF4-FFF2-40B4-BE49-F238E27FC236}">
                    <a16:creationId xmlns:a16="http://schemas.microsoft.com/office/drawing/2014/main" id="{B6A87A79-63A0-4AE3-8236-F3DB7786FF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15" name="Text Box 59">
                <a:extLst>
                  <a:ext uri="{FF2B5EF4-FFF2-40B4-BE49-F238E27FC236}">
                    <a16:creationId xmlns:a16="http://schemas.microsoft.com/office/drawing/2014/main" id="{CE6366E6-F0EE-495E-9A0F-234F4FE3121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17" name="Text Box 61">
                <a:extLst>
                  <a:ext uri="{FF2B5EF4-FFF2-40B4-BE49-F238E27FC236}">
                    <a16:creationId xmlns:a16="http://schemas.microsoft.com/office/drawing/2014/main" id="{EC164697-185A-45A5-9AFF-63F3FE7AF4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</p:grpSp>
      <p:sp>
        <p:nvSpPr>
          <p:cNvPr id="64" name="AutoShape 64">
            <a:extLst>
              <a:ext uri="{FF2B5EF4-FFF2-40B4-BE49-F238E27FC236}">
                <a16:creationId xmlns:a16="http://schemas.microsoft.com/office/drawing/2014/main" id="{430C20A8-C648-43D6-8C45-52BD18922E9D}"/>
              </a:ext>
            </a:extLst>
          </p:cNvPr>
          <p:cNvSpPr>
            <a:spLocks/>
          </p:cNvSpPr>
          <p:nvPr/>
        </p:nvSpPr>
        <p:spPr bwMode="auto">
          <a:xfrm>
            <a:off x="4307752" y="4964482"/>
            <a:ext cx="262823" cy="127827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67" name="Picture 66" descr="txp_fig">
            <a:extLst>
              <a:ext uri="{FF2B5EF4-FFF2-40B4-BE49-F238E27FC236}">
                <a16:creationId xmlns:a16="http://schemas.microsoft.com/office/drawing/2014/main" id="{6D826439-D650-4880-B152-02687B32462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3612505" y="5390788"/>
            <a:ext cx="514651" cy="560927"/>
          </a:xfrm>
          <a:prstGeom prst="rect">
            <a:avLst/>
          </a:prstGeom>
          <a:noFill/>
          <a:ln/>
          <a:effectLst/>
        </p:spPr>
      </p:pic>
      <p:pic>
        <p:nvPicPr>
          <p:cNvPr id="68" name="Picture 3" descr="C:\Users\Dan\Dropbox\Office\CS 188\Ketrina Art\MDPs\Discounting.png">
            <a:extLst>
              <a:ext uri="{FF2B5EF4-FFF2-40B4-BE49-F238E27FC236}">
                <a16:creationId xmlns:a16="http://schemas.microsoft.com/office/drawing/2014/main" id="{501D5855-D341-452B-8948-8FCDC85A2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73764" t="76543" r="1569"/>
          <a:stretch>
            <a:fillRect/>
          </a:stretch>
        </p:blipFill>
        <p:spPr bwMode="auto">
          <a:xfrm>
            <a:off x="2021752" y="5252152"/>
            <a:ext cx="1562540" cy="990600"/>
          </a:xfrm>
          <a:prstGeom prst="rect">
            <a:avLst/>
          </a:prstGeom>
          <a:noFill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CB25AF0-83E5-4B7C-A1EC-28B5684EB94E}"/>
              </a:ext>
            </a:extLst>
          </p:cNvPr>
          <p:cNvSpPr/>
          <p:nvPr/>
        </p:nvSpPr>
        <p:spPr>
          <a:xfrm>
            <a:off x="5916483" y="5956946"/>
            <a:ext cx="322052" cy="3029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62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32EB5-AEBF-4BB7-AC6D-AAA6EBDBE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Expectimax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3667C397-4FE7-4627-880C-E596D7B80A63}"/>
              </a:ext>
            </a:extLst>
          </p:cNvPr>
          <p:cNvGrpSpPr>
            <a:grpSpLocks/>
          </p:cNvGrpSpPr>
          <p:nvPr/>
        </p:nvGrpSpPr>
        <p:grpSpPr bwMode="auto">
          <a:xfrm>
            <a:off x="4839565" y="552092"/>
            <a:ext cx="2409362" cy="2256548"/>
            <a:chOff x="2400" y="1401"/>
            <a:chExt cx="1392" cy="1296"/>
          </a:xfrm>
        </p:grpSpPr>
        <p:sp>
          <p:nvSpPr>
            <p:cNvPr id="44" name="AutoShape 6">
              <a:extLst>
                <a:ext uri="{FF2B5EF4-FFF2-40B4-BE49-F238E27FC236}">
                  <a16:creationId xmlns:a16="http://schemas.microsoft.com/office/drawing/2014/main" id="{FFA93214-7E67-4692-BDDA-3F270CAE97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grpSp>
          <p:nvGrpSpPr>
            <p:cNvPr id="45" name="Group 7">
              <a:extLst>
                <a:ext uri="{FF2B5EF4-FFF2-40B4-BE49-F238E27FC236}">
                  <a16:creationId xmlns:a16="http://schemas.microsoft.com/office/drawing/2014/main" id="{781F720D-463C-4F5D-B54E-BBB04DF610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58" name="Line 8">
                <a:extLst>
                  <a:ext uri="{FF2B5EF4-FFF2-40B4-BE49-F238E27FC236}">
                    <a16:creationId xmlns:a16="http://schemas.microsoft.com/office/drawing/2014/main" id="{5A67EB00-090C-4F90-A43C-C2FFEED989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9">
                <a:extLst>
                  <a:ext uri="{FF2B5EF4-FFF2-40B4-BE49-F238E27FC236}">
                    <a16:creationId xmlns:a16="http://schemas.microsoft.com/office/drawing/2014/main" id="{E9962FBA-A4AD-4BEC-B423-63A23D903E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">
                <a:extLst>
                  <a:ext uri="{FF2B5EF4-FFF2-40B4-BE49-F238E27FC236}">
                    <a16:creationId xmlns:a16="http://schemas.microsoft.com/office/drawing/2014/main" id="{4A95E172-E7A9-4EE2-8F3D-81357F6813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">
                <a:extLst>
                  <a:ext uri="{FF2B5EF4-FFF2-40B4-BE49-F238E27FC236}">
                    <a16:creationId xmlns:a16="http://schemas.microsoft.com/office/drawing/2014/main" id="{54653F7F-140E-4A06-94C6-AAAFB3457F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" name="Oval 12">
              <a:extLst>
                <a:ext uri="{FF2B5EF4-FFF2-40B4-BE49-F238E27FC236}">
                  <a16:creationId xmlns:a16="http://schemas.microsoft.com/office/drawing/2014/main" id="{A07B0877-0386-488C-AC69-81F7843014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7" name="Group 13">
              <a:extLst>
                <a:ext uri="{FF2B5EF4-FFF2-40B4-BE49-F238E27FC236}">
                  <a16:creationId xmlns:a16="http://schemas.microsoft.com/office/drawing/2014/main" id="{C1DE2609-9742-4F54-9920-871A63513C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54" name="Line 14">
                <a:extLst>
                  <a:ext uri="{FF2B5EF4-FFF2-40B4-BE49-F238E27FC236}">
                    <a16:creationId xmlns:a16="http://schemas.microsoft.com/office/drawing/2014/main" id="{9CDEE947-56A5-4A3D-BC8C-8A189EE043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5">
                <a:extLst>
                  <a:ext uri="{FF2B5EF4-FFF2-40B4-BE49-F238E27FC236}">
                    <a16:creationId xmlns:a16="http://schemas.microsoft.com/office/drawing/2014/main" id="{BC3E2622-0ABA-49EB-8121-41E9ADF2EE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6">
                <a:extLst>
                  <a:ext uri="{FF2B5EF4-FFF2-40B4-BE49-F238E27FC236}">
                    <a16:creationId xmlns:a16="http://schemas.microsoft.com/office/drawing/2014/main" id="{3D33F75A-396D-4F66-B873-8CF4E300A3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7">
                <a:extLst>
                  <a:ext uri="{FF2B5EF4-FFF2-40B4-BE49-F238E27FC236}">
                    <a16:creationId xmlns:a16="http://schemas.microsoft.com/office/drawing/2014/main" id="{BA7EBF27-4EA0-4849-8DC2-68A33AFA2F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8" name="Text Box 18">
              <a:extLst>
                <a:ext uri="{FF2B5EF4-FFF2-40B4-BE49-F238E27FC236}">
                  <a16:creationId xmlns:a16="http://schemas.microsoft.com/office/drawing/2014/main" id="{BE7CFD50-0F75-46B3-B322-9827B0914B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1680"/>
              <a:ext cx="129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 dirty="0"/>
            </a:p>
          </p:txBody>
        </p:sp>
        <p:sp>
          <p:nvSpPr>
            <p:cNvPr id="49" name="Text Box 19">
              <a:extLst>
                <a:ext uri="{FF2B5EF4-FFF2-40B4-BE49-F238E27FC236}">
                  <a16:creationId xmlns:a16="http://schemas.microsoft.com/office/drawing/2014/main" id="{F33C68F1-70E2-4AF2-9791-20E1B71437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>
                <a:solidFill>
                  <a:srgbClr val="CC0000"/>
                </a:solidFill>
              </a:endParaRPr>
            </a:p>
          </p:txBody>
        </p:sp>
        <p:sp>
          <p:nvSpPr>
            <p:cNvPr id="50" name="Text Box 20">
              <a:extLst>
                <a:ext uri="{FF2B5EF4-FFF2-40B4-BE49-F238E27FC236}">
                  <a16:creationId xmlns:a16="http://schemas.microsoft.com/office/drawing/2014/main" id="{B32FCCF3-29BA-4E28-8FA2-3A6ED11536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1920"/>
              <a:ext cx="559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>
                <a:solidFill>
                  <a:srgbClr val="3333FF"/>
                </a:solidFill>
              </a:endParaRPr>
            </a:p>
          </p:txBody>
        </p:sp>
        <p:sp>
          <p:nvSpPr>
            <p:cNvPr id="51" name="Text Box 21">
              <a:extLst>
                <a:ext uri="{FF2B5EF4-FFF2-40B4-BE49-F238E27FC236}">
                  <a16:creationId xmlns:a16="http://schemas.microsoft.com/office/drawing/2014/main" id="{D5845E78-EE87-48C9-AB62-AB050B7BF7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6" y="2261"/>
              <a:ext cx="504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/>
            </a:p>
          </p:txBody>
        </p:sp>
        <p:sp>
          <p:nvSpPr>
            <p:cNvPr id="52" name="AutoShape 22">
              <a:extLst>
                <a:ext uri="{FF2B5EF4-FFF2-40B4-BE49-F238E27FC236}">
                  <a16:creationId xmlns:a16="http://schemas.microsoft.com/office/drawing/2014/main" id="{5936D3BB-076F-4D21-9B6D-A0C1F0D2F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/>
            </a:p>
          </p:txBody>
        </p:sp>
        <p:sp>
          <p:nvSpPr>
            <p:cNvPr id="53" name="Text Box 23">
              <a:extLst>
                <a:ext uri="{FF2B5EF4-FFF2-40B4-BE49-F238E27FC236}">
                  <a16:creationId xmlns:a16="http://schemas.microsoft.com/office/drawing/2014/main" id="{D7CE765F-2E85-489B-9481-61AB718DD1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73" y="2448"/>
              <a:ext cx="235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endParaRPr lang="en-US">
                <a:solidFill>
                  <a:srgbClr val="CC0000"/>
                </a:solidFill>
              </a:endParaRPr>
            </a:p>
          </p:txBody>
        </p:sp>
      </p:grpSp>
      <p:grpSp>
        <p:nvGrpSpPr>
          <p:cNvPr id="6" name="Group 24">
            <a:extLst>
              <a:ext uri="{FF2B5EF4-FFF2-40B4-BE49-F238E27FC236}">
                <a16:creationId xmlns:a16="http://schemas.microsoft.com/office/drawing/2014/main" id="{F95CD2A7-4CEC-453F-AC98-731264094B8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919815" y="2307394"/>
            <a:ext cx="2429891" cy="2254671"/>
            <a:chOff x="2400" y="1401"/>
            <a:chExt cx="1392" cy="1296"/>
          </a:xfrm>
        </p:grpSpPr>
        <p:sp>
          <p:nvSpPr>
            <p:cNvPr id="26" name="AutoShape 25">
              <a:extLst>
                <a:ext uri="{FF2B5EF4-FFF2-40B4-BE49-F238E27FC236}">
                  <a16:creationId xmlns:a16="http://schemas.microsoft.com/office/drawing/2014/main" id="{5E23B97E-5C02-4558-B2C0-ACBE529255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93C3DF6-9523-4722-A002-3909CF988C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0" name="Line 27">
                <a:extLst>
                  <a:ext uri="{FF2B5EF4-FFF2-40B4-BE49-F238E27FC236}">
                    <a16:creationId xmlns:a16="http://schemas.microsoft.com/office/drawing/2014/main" id="{52012301-7CFB-4323-957B-69DC659357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28">
                <a:extLst>
                  <a:ext uri="{FF2B5EF4-FFF2-40B4-BE49-F238E27FC236}">
                    <a16:creationId xmlns:a16="http://schemas.microsoft.com/office/drawing/2014/main" id="{0730FB3B-7B6F-4CA5-8F50-57A8451054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29">
                <a:extLst>
                  <a:ext uri="{FF2B5EF4-FFF2-40B4-BE49-F238E27FC236}">
                    <a16:creationId xmlns:a16="http://schemas.microsoft.com/office/drawing/2014/main" id="{08EA9CF1-CD9E-4BD4-B4D0-FAB9D72F8D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30">
                <a:extLst>
                  <a:ext uri="{FF2B5EF4-FFF2-40B4-BE49-F238E27FC236}">
                    <a16:creationId xmlns:a16="http://schemas.microsoft.com/office/drawing/2014/main" id="{6FE46109-0BE9-4D1C-8EA7-A3B0FB58BC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" name="Oval 31">
              <a:extLst>
                <a:ext uri="{FF2B5EF4-FFF2-40B4-BE49-F238E27FC236}">
                  <a16:creationId xmlns:a16="http://schemas.microsoft.com/office/drawing/2014/main" id="{863994A7-22EB-4FCB-853D-776EB02E3E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9" name="Group 32">
              <a:extLst>
                <a:ext uri="{FF2B5EF4-FFF2-40B4-BE49-F238E27FC236}">
                  <a16:creationId xmlns:a16="http://schemas.microsoft.com/office/drawing/2014/main" id="{661D3409-1E3A-4DD5-8695-08F798A0FF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6" name="Line 33">
                <a:extLst>
                  <a:ext uri="{FF2B5EF4-FFF2-40B4-BE49-F238E27FC236}">
                    <a16:creationId xmlns:a16="http://schemas.microsoft.com/office/drawing/2014/main" id="{7E3315C8-257F-4FD0-AD38-9E34D08B2A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34">
                <a:extLst>
                  <a:ext uri="{FF2B5EF4-FFF2-40B4-BE49-F238E27FC236}">
                    <a16:creationId xmlns:a16="http://schemas.microsoft.com/office/drawing/2014/main" id="{D1D70584-16A9-4324-AD47-266202F671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35">
                <a:extLst>
                  <a:ext uri="{FF2B5EF4-FFF2-40B4-BE49-F238E27FC236}">
                    <a16:creationId xmlns:a16="http://schemas.microsoft.com/office/drawing/2014/main" id="{FBE855EA-3B33-4763-BDEC-C4722A9704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36">
                <a:extLst>
                  <a:ext uri="{FF2B5EF4-FFF2-40B4-BE49-F238E27FC236}">
                    <a16:creationId xmlns:a16="http://schemas.microsoft.com/office/drawing/2014/main" id="{CA0E6B5C-888E-4540-B8E8-A866427430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0" name="Text Box 37">
              <a:extLst>
                <a:ext uri="{FF2B5EF4-FFF2-40B4-BE49-F238E27FC236}">
                  <a16:creationId xmlns:a16="http://schemas.microsoft.com/office/drawing/2014/main" id="{B1B529C9-A1C9-4DAB-884F-D2814C04D6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1680"/>
              <a:ext cx="12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/>
            </a:p>
          </p:txBody>
        </p:sp>
        <p:sp>
          <p:nvSpPr>
            <p:cNvPr id="31" name="Text Box 38">
              <a:extLst>
                <a:ext uri="{FF2B5EF4-FFF2-40B4-BE49-F238E27FC236}">
                  <a16:creationId xmlns:a16="http://schemas.microsoft.com/office/drawing/2014/main" id="{FF97311C-B8DC-48E2-9C25-D4654E85D7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>
                <a:solidFill>
                  <a:srgbClr val="CC0000"/>
                </a:solidFill>
              </a:endParaRPr>
            </a:p>
          </p:txBody>
        </p:sp>
        <p:sp>
          <p:nvSpPr>
            <p:cNvPr id="32" name="Text Box 39">
              <a:extLst>
                <a:ext uri="{FF2B5EF4-FFF2-40B4-BE49-F238E27FC236}">
                  <a16:creationId xmlns:a16="http://schemas.microsoft.com/office/drawing/2014/main" id="{E3488549-0442-4B25-865F-7D6965ED7A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1920"/>
              <a:ext cx="559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>
                <a:solidFill>
                  <a:srgbClr val="3333FF"/>
                </a:solidFill>
              </a:endParaRPr>
            </a:p>
          </p:txBody>
        </p:sp>
        <p:sp>
          <p:nvSpPr>
            <p:cNvPr id="33" name="Text Box 40">
              <a:extLst>
                <a:ext uri="{FF2B5EF4-FFF2-40B4-BE49-F238E27FC236}">
                  <a16:creationId xmlns:a16="http://schemas.microsoft.com/office/drawing/2014/main" id="{05F6496C-7275-442D-A81A-FD6A2A34DD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6" y="2261"/>
              <a:ext cx="504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/>
            </a:p>
          </p:txBody>
        </p:sp>
        <p:sp>
          <p:nvSpPr>
            <p:cNvPr id="34" name="AutoShape 41">
              <a:extLst>
                <a:ext uri="{FF2B5EF4-FFF2-40B4-BE49-F238E27FC236}">
                  <a16:creationId xmlns:a16="http://schemas.microsoft.com/office/drawing/2014/main" id="{90D6F13E-EF17-4FEC-BC36-9077F48B5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/>
            </a:p>
          </p:txBody>
        </p:sp>
        <p:sp>
          <p:nvSpPr>
            <p:cNvPr id="35" name="Text Box 42">
              <a:extLst>
                <a:ext uri="{FF2B5EF4-FFF2-40B4-BE49-F238E27FC236}">
                  <a16:creationId xmlns:a16="http://schemas.microsoft.com/office/drawing/2014/main" id="{0EFD07F9-04C2-43F5-BD84-4E5F23D362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73" y="2448"/>
              <a:ext cx="235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endParaRPr lang="en-US">
                <a:solidFill>
                  <a:srgbClr val="CC0000"/>
                </a:solidFill>
              </a:endParaRPr>
            </a:p>
          </p:txBody>
        </p:sp>
      </p:grpSp>
      <p:grpSp>
        <p:nvGrpSpPr>
          <p:cNvPr id="7" name="Group 43">
            <a:extLst>
              <a:ext uri="{FF2B5EF4-FFF2-40B4-BE49-F238E27FC236}">
                <a16:creationId xmlns:a16="http://schemas.microsoft.com/office/drawing/2014/main" id="{DF5F902C-3870-47B0-B511-A7E8AE2CA267}"/>
              </a:ext>
            </a:extLst>
          </p:cNvPr>
          <p:cNvGrpSpPr>
            <a:grpSpLocks/>
          </p:cNvGrpSpPr>
          <p:nvPr/>
        </p:nvGrpSpPr>
        <p:grpSpPr bwMode="auto">
          <a:xfrm>
            <a:off x="4839565" y="4060818"/>
            <a:ext cx="2409362" cy="2256548"/>
            <a:chOff x="2400" y="1401"/>
            <a:chExt cx="1392" cy="1296"/>
          </a:xfrm>
        </p:grpSpPr>
        <p:sp>
          <p:nvSpPr>
            <p:cNvPr id="8" name="AutoShape 44">
              <a:extLst>
                <a:ext uri="{FF2B5EF4-FFF2-40B4-BE49-F238E27FC236}">
                  <a16:creationId xmlns:a16="http://schemas.microsoft.com/office/drawing/2014/main" id="{C97C9217-F4A1-4BA6-A4ED-160369741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grpSp>
          <p:nvGrpSpPr>
            <p:cNvPr id="9" name="Group 45">
              <a:extLst>
                <a:ext uri="{FF2B5EF4-FFF2-40B4-BE49-F238E27FC236}">
                  <a16:creationId xmlns:a16="http://schemas.microsoft.com/office/drawing/2014/main" id="{97B10044-0FDB-4B08-AE33-671706D433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2" name="Line 46">
                <a:extLst>
                  <a:ext uri="{FF2B5EF4-FFF2-40B4-BE49-F238E27FC236}">
                    <a16:creationId xmlns:a16="http://schemas.microsoft.com/office/drawing/2014/main" id="{D2DD59B2-AEB5-4FE5-A5C0-3AA2F94AE4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47">
                <a:extLst>
                  <a:ext uri="{FF2B5EF4-FFF2-40B4-BE49-F238E27FC236}">
                    <a16:creationId xmlns:a16="http://schemas.microsoft.com/office/drawing/2014/main" id="{670D8CB6-6AC3-4EF7-A27B-AFF12A6F0C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48">
                <a:extLst>
                  <a:ext uri="{FF2B5EF4-FFF2-40B4-BE49-F238E27FC236}">
                    <a16:creationId xmlns:a16="http://schemas.microsoft.com/office/drawing/2014/main" id="{7D0017D5-796C-4CFD-8FDA-942612128A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49">
                <a:extLst>
                  <a:ext uri="{FF2B5EF4-FFF2-40B4-BE49-F238E27FC236}">
                    <a16:creationId xmlns:a16="http://schemas.microsoft.com/office/drawing/2014/main" id="{68D2944B-8BFD-4635-B925-4AE65986BA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" name="Oval 50">
              <a:extLst>
                <a:ext uri="{FF2B5EF4-FFF2-40B4-BE49-F238E27FC236}">
                  <a16:creationId xmlns:a16="http://schemas.microsoft.com/office/drawing/2014/main" id="{3613C85C-A618-4CF4-86BE-7F36F68CF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1" name="Group 51">
              <a:extLst>
                <a:ext uri="{FF2B5EF4-FFF2-40B4-BE49-F238E27FC236}">
                  <a16:creationId xmlns:a16="http://schemas.microsoft.com/office/drawing/2014/main" id="{7946626B-EE72-4CFE-83FC-15608D5284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18" name="Line 52">
                <a:extLst>
                  <a:ext uri="{FF2B5EF4-FFF2-40B4-BE49-F238E27FC236}">
                    <a16:creationId xmlns:a16="http://schemas.microsoft.com/office/drawing/2014/main" id="{8732BCC8-066E-4974-9E31-E4500A34A2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53">
                <a:extLst>
                  <a:ext uri="{FF2B5EF4-FFF2-40B4-BE49-F238E27FC236}">
                    <a16:creationId xmlns:a16="http://schemas.microsoft.com/office/drawing/2014/main" id="{AF942DCD-5F18-40FE-83C8-356EEE8000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54">
                <a:extLst>
                  <a:ext uri="{FF2B5EF4-FFF2-40B4-BE49-F238E27FC236}">
                    <a16:creationId xmlns:a16="http://schemas.microsoft.com/office/drawing/2014/main" id="{6756C984-959E-4BA8-8F63-81F2817833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55">
                <a:extLst>
                  <a:ext uri="{FF2B5EF4-FFF2-40B4-BE49-F238E27FC236}">
                    <a16:creationId xmlns:a16="http://schemas.microsoft.com/office/drawing/2014/main" id="{84984F0B-B2C5-48F7-BB24-A0CA81EDD8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" name="Text Box 56">
              <a:extLst>
                <a:ext uri="{FF2B5EF4-FFF2-40B4-BE49-F238E27FC236}">
                  <a16:creationId xmlns:a16="http://schemas.microsoft.com/office/drawing/2014/main" id="{C2C3D2A8-D2A4-44E8-A5C7-7EE890BB58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1680"/>
              <a:ext cx="129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/>
            </a:p>
          </p:txBody>
        </p:sp>
        <p:sp>
          <p:nvSpPr>
            <p:cNvPr id="13" name="Text Box 57">
              <a:extLst>
                <a:ext uri="{FF2B5EF4-FFF2-40B4-BE49-F238E27FC236}">
                  <a16:creationId xmlns:a16="http://schemas.microsoft.com/office/drawing/2014/main" id="{B74C64E7-7BE1-437F-83B7-E8167997F4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>
                <a:solidFill>
                  <a:srgbClr val="CC0000"/>
                </a:solidFill>
              </a:endParaRPr>
            </a:p>
          </p:txBody>
        </p:sp>
        <p:sp>
          <p:nvSpPr>
            <p:cNvPr id="14" name="Text Box 58">
              <a:extLst>
                <a:ext uri="{FF2B5EF4-FFF2-40B4-BE49-F238E27FC236}">
                  <a16:creationId xmlns:a16="http://schemas.microsoft.com/office/drawing/2014/main" id="{B6A87A79-63A0-4AE3-8236-F3DB7786FF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1920"/>
              <a:ext cx="559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>
                <a:solidFill>
                  <a:srgbClr val="3333FF"/>
                </a:solidFill>
              </a:endParaRPr>
            </a:p>
          </p:txBody>
        </p:sp>
        <p:sp>
          <p:nvSpPr>
            <p:cNvPr id="15" name="Text Box 59">
              <a:extLst>
                <a:ext uri="{FF2B5EF4-FFF2-40B4-BE49-F238E27FC236}">
                  <a16:creationId xmlns:a16="http://schemas.microsoft.com/office/drawing/2014/main" id="{CE6366E6-F0EE-495E-9A0F-234F4FE312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6" y="2261"/>
              <a:ext cx="504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/>
            </a:p>
          </p:txBody>
        </p:sp>
        <p:sp>
          <p:nvSpPr>
            <p:cNvPr id="17" name="Text Box 61">
              <a:extLst>
                <a:ext uri="{FF2B5EF4-FFF2-40B4-BE49-F238E27FC236}">
                  <a16:creationId xmlns:a16="http://schemas.microsoft.com/office/drawing/2014/main" id="{EC164697-185A-45A5-9AFF-63F3FE7AF4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73" y="2448"/>
              <a:ext cx="235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endParaRPr lang="en-US">
                <a:solidFill>
                  <a:srgbClr val="CC0000"/>
                </a:solidFill>
              </a:endParaRPr>
            </a:p>
          </p:txBody>
        </p:sp>
      </p:grpSp>
      <p:sp>
        <p:nvSpPr>
          <p:cNvPr id="64" name="AutoShape 64">
            <a:extLst>
              <a:ext uri="{FF2B5EF4-FFF2-40B4-BE49-F238E27FC236}">
                <a16:creationId xmlns:a16="http://schemas.microsoft.com/office/drawing/2014/main" id="{430C20A8-C648-43D6-8C45-52BD18922E9D}"/>
              </a:ext>
            </a:extLst>
          </p:cNvPr>
          <p:cNvSpPr>
            <a:spLocks/>
          </p:cNvSpPr>
          <p:nvPr/>
        </p:nvSpPr>
        <p:spPr bwMode="auto">
          <a:xfrm>
            <a:off x="4307752" y="4964482"/>
            <a:ext cx="262823" cy="127827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67" name="Picture 66" descr="txp_fig">
            <a:extLst>
              <a:ext uri="{FF2B5EF4-FFF2-40B4-BE49-F238E27FC236}">
                <a16:creationId xmlns:a16="http://schemas.microsoft.com/office/drawing/2014/main" id="{6D826439-D650-4880-B152-02687B32462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3612505" y="5390788"/>
            <a:ext cx="514651" cy="560927"/>
          </a:xfrm>
          <a:prstGeom prst="rect">
            <a:avLst/>
          </a:prstGeom>
          <a:noFill/>
          <a:ln/>
          <a:effectLst/>
        </p:spPr>
      </p:pic>
      <p:pic>
        <p:nvPicPr>
          <p:cNvPr id="68" name="Picture 3" descr="C:\Users\Dan\Dropbox\Office\CS 188\Ketrina Art\MDPs\Discounting.png">
            <a:extLst>
              <a:ext uri="{FF2B5EF4-FFF2-40B4-BE49-F238E27FC236}">
                <a16:creationId xmlns:a16="http://schemas.microsoft.com/office/drawing/2014/main" id="{501D5855-D341-452B-8948-8FCDC85A2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73764" t="76543" r="1569"/>
          <a:stretch>
            <a:fillRect/>
          </a:stretch>
        </p:blipFill>
        <p:spPr bwMode="auto">
          <a:xfrm>
            <a:off x="2021752" y="5252152"/>
            <a:ext cx="1562540" cy="990600"/>
          </a:xfrm>
          <a:prstGeom prst="rect">
            <a:avLst/>
          </a:prstGeom>
          <a:noFill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CB25AF0-83E5-4B7C-A1EC-28B5684EB94E}"/>
              </a:ext>
            </a:extLst>
          </p:cNvPr>
          <p:cNvSpPr/>
          <p:nvPr/>
        </p:nvSpPr>
        <p:spPr>
          <a:xfrm>
            <a:off x="5916483" y="5956946"/>
            <a:ext cx="322052" cy="3029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30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Iteration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0" y="1600200"/>
            <a:ext cx="6067425" cy="42005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0CFFF-60BF-4CA1-AE8E-47A045DE6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Value Iteration</a:t>
            </a:r>
          </a:p>
        </p:txBody>
      </p:sp>
      <p:sp>
        <p:nvSpPr>
          <p:cNvPr id="4" name="Text Box 28">
            <a:extLst>
              <a:ext uri="{FF2B5EF4-FFF2-40B4-BE49-F238E27FC236}">
                <a16:creationId xmlns:a16="http://schemas.microsoft.com/office/drawing/2014/main" id="{14BF5F60-3910-4717-ADE4-5E8AFB099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7800" y="6411913"/>
            <a:ext cx="3048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[Demo: value iteration (L8D6)]</a:t>
            </a:r>
          </a:p>
        </p:txBody>
      </p:sp>
      <p:pic>
        <p:nvPicPr>
          <p:cNvPr id="5" name="Picture 4" descr="Screen Shot 2014-08-11 at 12.15.55 AM.png">
            <a:extLst>
              <a:ext uri="{FF2B5EF4-FFF2-40B4-BE49-F238E27FC236}">
                <a16:creationId xmlns:a16="http://schemas.microsoft.com/office/drawing/2014/main" id="{A13E21CB-2CE7-4926-ADC3-97EAD74D8E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5"/>
          <a:stretch/>
        </p:blipFill>
        <p:spPr>
          <a:xfrm>
            <a:off x="6486920" y="1515373"/>
            <a:ext cx="5161760" cy="4565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57BF3D-DF53-4CFF-AF89-1D459D45B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88" y="1515373"/>
            <a:ext cx="5093146" cy="451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368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  <a:sym typeface="Symbol" pitchFamily="18" charset="2"/>
              </a:rPr>
              <a:t>Value Iteration</a:t>
            </a:r>
          </a:p>
        </p:txBody>
      </p:sp>
      <p:sp>
        <p:nvSpPr>
          <p:cNvPr id="17571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11277600" cy="480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Start with V</a:t>
            </a:r>
            <a:r>
              <a:rPr lang="en-US" sz="2400" baseline="-25000" dirty="0">
                <a:ea typeface="ＭＳ Ｐゴシック" pitchFamily="34" charset="-128"/>
              </a:rPr>
              <a:t>0</a:t>
            </a:r>
            <a:r>
              <a:rPr lang="en-US" sz="2400" dirty="0">
                <a:ea typeface="ＭＳ Ｐゴシック" pitchFamily="34" charset="-128"/>
              </a:rPr>
              <a:t>(s) = 0: no time steps left means an expected reward sum of zero</a:t>
            </a:r>
          </a:p>
          <a:p>
            <a:pPr lvl="2">
              <a:lnSpc>
                <a:spcPct val="80000"/>
              </a:lnSpc>
            </a:pPr>
            <a:endParaRPr lang="en-US" sz="16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Given vector of </a:t>
            </a:r>
            <a:r>
              <a:rPr lang="en-US" sz="2400" dirty="0" err="1">
                <a:ea typeface="ＭＳ Ｐゴシック" pitchFamily="34" charset="-128"/>
              </a:rPr>
              <a:t>V</a:t>
            </a:r>
            <a:r>
              <a:rPr lang="en-US" sz="2400" baseline="-25000" dirty="0" err="1">
                <a:ea typeface="ＭＳ Ｐゴシック" pitchFamily="34" charset="-128"/>
              </a:rPr>
              <a:t>k</a:t>
            </a:r>
            <a:r>
              <a:rPr lang="en-US" sz="2400" dirty="0">
                <a:ea typeface="ＭＳ Ｐゴシック" pitchFamily="34" charset="-128"/>
              </a:rPr>
              <a:t>(s) values, do one ply of expectimax from each state:</a:t>
            </a: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Repeat until convergence</a:t>
            </a: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Complexity of each iteration: O(S</a:t>
            </a:r>
            <a:r>
              <a:rPr lang="en-US" sz="2400" baseline="30000" dirty="0">
                <a:ea typeface="ＭＳ Ｐゴシック" pitchFamily="34" charset="-128"/>
              </a:rPr>
              <a:t>2</a:t>
            </a:r>
            <a:r>
              <a:rPr lang="en-US" sz="2400" dirty="0">
                <a:ea typeface="ＭＳ Ｐゴシック" pitchFamily="34" charset="-128"/>
              </a:rPr>
              <a:t>A)</a:t>
            </a: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Theorem: will converge to unique optimal values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Basic idea: approximations get refined towards optimal values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Policy may converge long before values do</a:t>
            </a:r>
          </a:p>
        </p:txBody>
      </p:sp>
      <p:pic>
        <p:nvPicPr>
          <p:cNvPr id="29" name="Picture 2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169987" y="2874510"/>
            <a:ext cx="7266933" cy="690930"/>
          </a:xfrm>
          <a:prstGeom prst="rect">
            <a:avLst/>
          </a:prstGeom>
          <a:noFill/>
          <a:ln/>
          <a:effectLst/>
        </p:spPr>
      </p:pic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9220200" y="2286001"/>
            <a:ext cx="2286000" cy="2214564"/>
            <a:chOff x="2400" y="1401"/>
            <a:chExt cx="1440" cy="1395"/>
          </a:xfrm>
        </p:grpSpPr>
        <p:sp>
          <p:nvSpPr>
            <p:cNvPr id="9" name="AutoShape 11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10" name="Group 12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3" name="Line 13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4" name="Line 14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5" name="Line 15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6" name="Line 16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11" name="Oval 17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12" name="Group 18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19" name="Line 19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0" name="Line 20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1" name="Line 21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2" name="Line 22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13" name="Text Box 23"/>
            <p:cNvSpPr txBox="1">
              <a:spLocks noChangeArrowheads="1"/>
            </p:cNvSpPr>
            <p:nvPr/>
          </p:nvSpPr>
          <p:spPr bwMode="auto">
            <a:xfrm>
              <a:off x="3024" y="1680"/>
              <a:ext cx="129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4" name="Text Box 24"/>
            <p:cNvSpPr txBox="1">
              <a:spLocks noChangeArrowheads="1"/>
            </p:cNvSpPr>
            <p:nvPr/>
          </p:nvSpPr>
          <p:spPr bwMode="auto">
            <a:xfrm>
              <a:off x="3216" y="1401"/>
              <a:ext cx="624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V</a:t>
              </a:r>
              <a:r>
                <a:rPr lang="en-US" sz="2400" baseline="-25000" dirty="0">
                  <a:solidFill>
                    <a:srgbClr val="0000FF"/>
                  </a:solidFill>
                  <a:latin typeface="Calibri"/>
                  <a:cs typeface="Calibri"/>
                </a:rPr>
                <a:t>k+1</a:t>
              </a: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(s)</a:t>
              </a:r>
            </a:p>
          </p:txBody>
        </p:sp>
        <p:sp>
          <p:nvSpPr>
            <p:cNvPr id="15" name="Text Box 25"/>
            <p:cNvSpPr txBox="1">
              <a:spLocks noChangeArrowheads="1"/>
            </p:cNvSpPr>
            <p:nvPr/>
          </p:nvSpPr>
          <p:spPr bwMode="auto">
            <a:xfrm>
              <a:off x="2976" y="1920"/>
              <a:ext cx="559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16" name="Text Box 26"/>
            <p:cNvSpPr txBox="1">
              <a:spLocks noChangeArrowheads="1"/>
            </p:cNvSpPr>
            <p:nvPr/>
          </p:nvSpPr>
          <p:spPr bwMode="auto">
            <a:xfrm>
              <a:off x="2592" y="2265"/>
              <a:ext cx="504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18" name="Text Box 28"/>
            <p:cNvSpPr txBox="1">
              <a:spLocks noChangeArrowheads="1"/>
            </p:cNvSpPr>
            <p:nvPr/>
          </p:nvSpPr>
          <p:spPr bwMode="auto">
            <a:xfrm>
              <a:off x="2789" y="2505"/>
              <a:ext cx="667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 err="1">
                  <a:solidFill>
                    <a:srgbClr val="0000FF"/>
                  </a:solidFill>
                  <a:latin typeface="Calibri"/>
                  <a:cs typeface="Calibri"/>
                </a:rPr>
                <a:t>V</a:t>
              </a:r>
              <a:r>
                <a:rPr lang="en-US" sz="2400" baseline="-25000" dirty="0" err="1">
                  <a:solidFill>
                    <a:srgbClr val="0000FF"/>
                  </a:solidFill>
                  <a:latin typeface="Calibri"/>
                  <a:cs typeface="Calibri"/>
                </a:rPr>
                <a:t>k</a:t>
              </a: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(s’</a:t>
              </a:r>
              <a:r>
                <a:rPr lang="en-US" altLang="ja-JP" sz="2400" dirty="0">
                  <a:solidFill>
                    <a:srgbClr val="0000FF"/>
                  </a:solidFill>
                  <a:latin typeface="Calibri"/>
                  <a:cs typeface="Calibri"/>
                </a:rPr>
                <a:t>)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7" name="Isosceles Triangle 26"/>
          <p:cNvSpPr/>
          <p:nvPr/>
        </p:nvSpPr>
        <p:spPr>
          <a:xfrm>
            <a:off x="9601200" y="4495800"/>
            <a:ext cx="1600200" cy="1752600"/>
          </a:xfrm>
          <a:prstGeom prst="triangle">
            <a:avLst/>
          </a:prstGeom>
          <a:solidFill>
            <a:srgbClr val="8FA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8" y="1113178"/>
            <a:ext cx="11242737" cy="5495689"/>
          </a:xfrm>
        </p:spPr>
        <p:txBody>
          <a:bodyPr/>
          <a:lstStyle/>
          <a:p>
            <a:r>
              <a:rPr lang="en-US" dirty="0"/>
              <a:t>Assignments: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HW7 </a:t>
            </a:r>
          </a:p>
          <a:p>
            <a:pPr marL="917575" lvl="2" indent="-457200"/>
            <a:r>
              <a:rPr lang="en-US" sz="2800" dirty="0"/>
              <a:t>Due Wed 3/20, 10 pm</a:t>
            </a:r>
            <a:endParaRPr lang="en-US" sz="36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HW8</a:t>
            </a:r>
          </a:p>
          <a:p>
            <a:pPr marL="917575" lvl="2" indent="-457200"/>
            <a:r>
              <a:rPr lang="en-US" sz="2800" dirty="0"/>
              <a:t>Plan: O</a:t>
            </a:r>
            <a:r>
              <a:rPr lang="en-US" sz="2800" dirty="0">
                <a:solidFill>
                  <a:schemeClr val="tx1"/>
                </a:solidFill>
              </a:rPr>
              <a:t>ut tomorrow, due M 3/25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P4</a:t>
            </a:r>
          </a:p>
          <a:p>
            <a:pPr marL="917575" lvl="2" indent="-457200"/>
            <a:r>
              <a:rPr lang="en-US" sz="2800" dirty="0"/>
              <a:t>Plan: Out tomorrow, due Thu 3/28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412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Value Iteration</a:t>
            </a:r>
          </a:p>
        </p:txBody>
      </p:sp>
      <p:sp>
        <p:nvSpPr>
          <p:cNvPr id="17571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11277600" cy="480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Bellman equations </a:t>
            </a:r>
            <a:r>
              <a:rPr lang="en-US" sz="2800" dirty="0">
                <a:solidFill>
                  <a:srgbClr val="C00000"/>
                </a:solidFill>
                <a:latin typeface="Calibri"/>
                <a:ea typeface="ＭＳ Ｐゴシック" pitchFamily="34" charset="-128"/>
                <a:cs typeface="Calibri"/>
              </a:rPr>
              <a:t>characterize</a:t>
            </a: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 the optimal values:</a:t>
            </a: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Value iteration </a:t>
            </a:r>
            <a:r>
              <a:rPr lang="en-US" sz="2800" dirty="0">
                <a:solidFill>
                  <a:srgbClr val="C00000"/>
                </a:solidFill>
                <a:latin typeface="Calibri"/>
                <a:ea typeface="ＭＳ Ｐゴシック" pitchFamily="34" charset="-128"/>
                <a:cs typeface="Calibri"/>
              </a:rPr>
              <a:t>computes</a:t>
            </a: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 them:</a:t>
            </a: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Value iteration is just a fixed point solution method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… though the </a:t>
            </a:r>
            <a:r>
              <a:rPr lang="en-US" dirty="0" err="1">
                <a:latin typeface="Calibri"/>
                <a:ea typeface="ＭＳ Ｐゴシック" pitchFamily="34" charset="-128"/>
                <a:cs typeface="Calibri"/>
              </a:rPr>
              <a:t>V</a:t>
            </a:r>
            <a:r>
              <a:rPr lang="en-US" baseline="-25000" dirty="0" err="1">
                <a:latin typeface="Calibri"/>
                <a:ea typeface="ＭＳ Ｐゴシック" pitchFamily="34" charset="-128"/>
                <a:cs typeface="Calibri"/>
              </a:rPr>
              <a:t>k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 vectors are also interpretable as time-limited values</a:t>
            </a:r>
          </a:p>
        </p:txBody>
      </p:sp>
      <p:pic>
        <p:nvPicPr>
          <p:cNvPr id="29" name="Picture 2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71600" y="4343400"/>
            <a:ext cx="7266933" cy="690930"/>
          </a:xfrm>
          <a:prstGeom prst="rect">
            <a:avLst/>
          </a:prstGeom>
          <a:noFill/>
          <a:ln/>
          <a:effectLst/>
        </p:spPr>
      </p:pic>
      <p:sp>
        <p:nvSpPr>
          <p:cNvPr id="27" name="Isosceles Triangle 26"/>
          <p:cNvSpPr/>
          <p:nvPr/>
        </p:nvSpPr>
        <p:spPr>
          <a:xfrm>
            <a:off x="9601200" y="4038600"/>
            <a:ext cx="1600200" cy="1752600"/>
          </a:xfrm>
          <a:prstGeom prst="triangle">
            <a:avLst/>
          </a:prstGeom>
          <a:solidFill>
            <a:srgbClr val="8FA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8" name="Picture 2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295243" y="2286000"/>
            <a:ext cx="6950388" cy="690805"/>
          </a:xfrm>
          <a:prstGeom prst="rect">
            <a:avLst/>
          </a:prstGeom>
          <a:noFill/>
          <a:ln/>
          <a:effectLst/>
        </p:spPr>
      </p:pic>
      <p:grpSp>
        <p:nvGrpSpPr>
          <p:cNvPr id="30" name="Group 4">
            <a:extLst>
              <a:ext uri="{FF2B5EF4-FFF2-40B4-BE49-F238E27FC236}">
                <a16:creationId xmlns:a16="http://schemas.microsoft.com/office/drawing/2014/main" id="{A328A2F2-D296-4923-AF98-FFA8C66E5F92}"/>
              </a:ext>
            </a:extLst>
          </p:cNvPr>
          <p:cNvGrpSpPr>
            <a:grpSpLocks/>
          </p:cNvGrpSpPr>
          <p:nvPr/>
        </p:nvGrpSpPr>
        <p:grpSpPr bwMode="auto">
          <a:xfrm>
            <a:off x="8245631" y="681037"/>
            <a:ext cx="3735653" cy="3337787"/>
            <a:chOff x="2400" y="1401"/>
            <a:chExt cx="1202" cy="1091"/>
          </a:xfrm>
        </p:grpSpPr>
        <p:sp>
          <p:nvSpPr>
            <p:cNvPr id="31" name="AutoShape 5">
              <a:extLst>
                <a:ext uri="{FF2B5EF4-FFF2-40B4-BE49-F238E27FC236}">
                  <a16:creationId xmlns:a16="http://schemas.microsoft.com/office/drawing/2014/main" id="{4ACC81CC-3DD7-4480-AB87-4803BA65E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3200">
                <a:latin typeface="Calibri"/>
                <a:cs typeface="Calibri"/>
              </a:endParaRPr>
            </a:p>
          </p:txBody>
        </p:sp>
        <p:grpSp>
          <p:nvGrpSpPr>
            <p:cNvPr id="32" name="Group 6">
              <a:extLst>
                <a:ext uri="{FF2B5EF4-FFF2-40B4-BE49-F238E27FC236}">
                  <a16:creationId xmlns:a16="http://schemas.microsoft.com/office/drawing/2014/main" id="{F12DEF36-9FDE-4125-B915-8ED196BFA4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29" y="1617"/>
              <a:ext cx="1073" cy="361"/>
              <a:chOff x="1584" y="1680"/>
              <a:chExt cx="1997" cy="336"/>
            </a:xfrm>
          </p:grpSpPr>
          <p:sp>
            <p:nvSpPr>
              <p:cNvPr id="45" name="Line 7">
                <a:extLst>
                  <a:ext uri="{FF2B5EF4-FFF2-40B4-BE49-F238E27FC236}">
                    <a16:creationId xmlns:a16="http://schemas.microsoft.com/office/drawing/2014/main" id="{15B44502-8972-42C9-B243-187983E651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dash"/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 sz="3200">
                  <a:latin typeface="Calibri"/>
                  <a:cs typeface="Calibri"/>
                </a:endParaRPr>
              </a:p>
            </p:txBody>
          </p:sp>
          <p:sp>
            <p:nvSpPr>
              <p:cNvPr id="46" name="Line 8">
                <a:extLst>
                  <a:ext uri="{FF2B5EF4-FFF2-40B4-BE49-F238E27FC236}">
                    <a16:creationId xmlns:a16="http://schemas.microsoft.com/office/drawing/2014/main" id="{BCB5FA47-898E-4DBF-B9FB-07143B4CB6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845" cy="26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dash"/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 sz="3200">
                  <a:latin typeface="Calibri"/>
                  <a:cs typeface="Calibri"/>
                </a:endParaRPr>
              </a:p>
            </p:txBody>
          </p:sp>
          <p:sp>
            <p:nvSpPr>
              <p:cNvPr id="47" name="Line 9">
                <a:extLst>
                  <a:ext uri="{FF2B5EF4-FFF2-40B4-BE49-F238E27FC236}">
                    <a16:creationId xmlns:a16="http://schemas.microsoft.com/office/drawing/2014/main" id="{D3611393-86C1-4A53-8073-D660AA77A1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 sz="3200">
                  <a:latin typeface="Calibri"/>
                  <a:cs typeface="Calibri"/>
                </a:endParaRPr>
              </a:p>
            </p:txBody>
          </p:sp>
          <p:sp>
            <p:nvSpPr>
              <p:cNvPr id="48" name="Line 10">
                <a:extLst>
                  <a:ext uri="{FF2B5EF4-FFF2-40B4-BE49-F238E27FC236}">
                    <a16:creationId xmlns:a16="http://schemas.microsoft.com/office/drawing/2014/main" id="{5D4D5480-8803-471D-A20E-0EE15124E7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dash"/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 sz="3200">
                  <a:latin typeface="Calibri"/>
                  <a:cs typeface="Calibri"/>
                </a:endParaRPr>
              </a:p>
            </p:txBody>
          </p:sp>
        </p:grpSp>
        <p:grpSp>
          <p:nvGrpSpPr>
            <p:cNvPr id="33" name="Group 12">
              <a:extLst>
                <a:ext uri="{FF2B5EF4-FFF2-40B4-BE49-F238E27FC236}">
                  <a16:creationId xmlns:a16="http://schemas.microsoft.com/office/drawing/2014/main" id="{2C914747-7BA7-469C-B68E-F72F067405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2095"/>
              <a:ext cx="1057" cy="397"/>
              <a:chOff x="1536" y="2382"/>
              <a:chExt cx="1584" cy="642"/>
            </a:xfrm>
          </p:grpSpPr>
          <p:sp>
            <p:nvSpPr>
              <p:cNvPr id="41" name="Line 13">
                <a:extLst>
                  <a:ext uri="{FF2B5EF4-FFF2-40B4-BE49-F238E27FC236}">
                    <a16:creationId xmlns:a16="http://schemas.microsoft.com/office/drawing/2014/main" id="{5F820E01-0C44-4F57-86C5-A35F60FEF3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dash"/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 sz="3200">
                  <a:latin typeface="Calibri"/>
                  <a:cs typeface="Calibri"/>
                </a:endParaRPr>
              </a:p>
            </p:txBody>
          </p:sp>
          <p:sp>
            <p:nvSpPr>
              <p:cNvPr id="42" name="Line 14">
                <a:extLst>
                  <a:ext uri="{FF2B5EF4-FFF2-40B4-BE49-F238E27FC236}">
                    <a16:creationId xmlns:a16="http://schemas.microsoft.com/office/drawing/2014/main" id="{DED5AF13-82E2-4F67-8BE9-BBB99B4F70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dash"/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 sz="3200">
                  <a:latin typeface="Calibri"/>
                  <a:cs typeface="Calibri"/>
                </a:endParaRPr>
              </a:p>
            </p:txBody>
          </p:sp>
          <p:sp>
            <p:nvSpPr>
              <p:cNvPr id="43" name="Line 15">
                <a:extLst>
                  <a:ext uri="{FF2B5EF4-FFF2-40B4-BE49-F238E27FC236}">
                    <a16:creationId xmlns:a16="http://schemas.microsoft.com/office/drawing/2014/main" id="{9D44036F-CE6C-4EF2-AF03-3081267EEC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21" y="2382"/>
                <a:ext cx="291" cy="624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  <a:prstDash val="dash"/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 sz="3200">
                  <a:latin typeface="Calibri"/>
                  <a:cs typeface="Calibri"/>
                </a:endParaRPr>
              </a:p>
            </p:txBody>
          </p:sp>
          <p:sp>
            <p:nvSpPr>
              <p:cNvPr id="44" name="Line 16">
                <a:extLst>
                  <a:ext uri="{FF2B5EF4-FFF2-40B4-BE49-F238E27FC236}">
                    <a16:creationId xmlns:a16="http://schemas.microsoft.com/office/drawing/2014/main" id="{3222DBBD-3EF5-4F47-AB3F-D57A678223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 sz="3200" dirty="0">
                  <a:latin typeface="Calibri"/>
                  <a:cs typeface="Calibri"/>
                </a:endParaRPr>
              </a:p>
            </p:txBody>
          </p:sp>
        </p:grpSp>
        <p:sp>
          <p:nvSpPr>
            <p:cNvPr id="34" name="Text Box 17">
              <a:extLst>
                <a:ext uri="{FF2B5EF4-FFF2-40B4-BE49-F238E27FC236}">
                  <a16:creationId xmlns:a16="http://schemas.microsoft.com/office/drawing/2014/main" id="{03B44C2D-0EAD-42D4-AAA9-5D4A9CB598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4" y="1690"/>
              <a:ext cx="129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5" name="Text Box 18">
              <a:extLst>
                <a:ext uri="{FF2B5EF4-FFF2-40B4-BE49-F238E27FC236}">
                  <a16:creationId xmlns:a16="http://schemas.microsoft.com/office/drawing/2014/main" id="{BFDDAAFC-28F2-47D4-A9A7-F5877E1E22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6" name="Text Box 19">
              <a:extLst>
                <a:ext uri="{FF2B5EF4-FFF2-40B4-BE49-F238E27FC236}">
                  <a16:creationId xmlns:a16="http://schemas.microsoft.com/office/drawing/2014/main" id="{9119F0D1-F594-4422-8294-B71B9EDCDF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1" y="1926"/>
              <a:ext cx="559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37" name="Text Box 20">
              <a:extLst>
                <a:ext uri="{FF2B5EF4-FFF2-40B4-BE49-F238E27FC236}">
                  <a16:creationId xmlns:a16="http://schemas.microsoft.com/office/drawing/2014/main" id="{687BDA24-92CD-437E-826D-609599C419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4" y="2289"/>
              <a:ext cx="504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 dirty="0" err="1">
                  <a:latin typeface="Calibri"/>
                  <a:cs typeface="Calibri"/>
                </a:rPr>
                <a:t>s,a,s</a:t>
              </a:r>
              <a:r>
                <a:rPr lang="ja-JP" altLang="en-US" sz="3200" dirty="0">
                  <a:latin typeface="Calibri"/>
                  <a:cs typeface="Calibri"/>
                </a:rPr>
                <a:t>’</a:t>
              </a:r>
              <a:endParaRPr lang="en-US" sz="3200" dirty="0">
                <a:latin typeface="Calibri"/>
                <a:cs typeface="Calibri"/>
              </a:endParaRPr>
            </a:p>
          </p:txBody>
        </p:sp>
        <p:sp>
          <p:nvSpPr>
            <p:cNvPr id="40" name="Oval 11">
              <a:extLst>
                <a:ext uri="{FF2B5EF4-FFF2-40B4-BE49-F238E27FC236}">
                  <a16:creationId xmlns:a16="http://schemas.microsoft.com/office/drawing/2014/main" id="{89A2C663-C2A1-4AFF-B444-59CFF7A44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3200"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Value Iteration Convergence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7018068" cy="4729164"/>
          </a:xfrm>
        </p:spPr>
        <p:txBody>
          <a:bodyPr/>
          <a:lstStyle/>
          <a:p>
            <a:r>
              <a:rPr lang="en-US" sz="2400" dirty="0">
                <a:latin typeface="Calibri"/>
                <a:cs typeface="Calibri"/>
              </a:rPr>
              <a:t>How do we know the </a:t>
            </a:r>
            <a:r>
              <a:rPr lang="en-US" sz="2400" dirty="0" err="1">
                <a:latin typeface="Calibri"/>
                <a:cs typeface="Calibri"/>
              </a:rPr>
              <a:t>V</a:t>
            </a:r>
            <a:r>
              <a:rPr lang="en-US" sz="2400" baseline="-25000" dirty="0" err="1">
                <a:latin typeface="Calibri"/>
                <a:cs typeface="Calibri"/>
              </a:rPr>
              <a:t>k</a:t>
            </a:r>
            <a:r>
              <a:rPr lang="en-US" sz="2400" dirty="0">
                <a:latin typeface="Calibri"/>
                <a:cs typeface="Calibri"/>
              </a:rPr>
              <a:t> vectors are going to converge?</a:t>
            </a:r>
          </a:p>
          <a:p>
            <a:pPr lvl="1"/>
            <a:endParaRPr lang="en-US" sz="18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Case 1: If the tree has maximum depth M, then V</a:t>
            </a:r>
            <a:r>
              <a:rPr lang="en-US" sz="2400" baseline="-25000" dirty="0">
                <a:latin typeface="Calibri"/>
                <a:cs typeface="Calibri"/>
              </a:rPr>
              <a:t>M</a:t>
            </a:r>
            <a:r>
              <a:rPr lang="en-US" sz="2400" dirty="0">
                <a:latin typeface="Calibri"/>
                <a:cs typeface="Calibri"/>
              </a:rPr>
              <a:t> holds the actual </a:t>
            </a:r>
            <a:r>
              <a:rPr lang="en-US" sz="2400" dirty="0" err="1">
                <a:latin typeface="Calibri"/>
                <a:cs typeface="Calibri"/>
              </a:rPr>
              <a:t>untruncated</a:t>
            </a:r>
            <a:r>
              <a:rPr lang="en-US" sz="2400" dirty="0">
                <a:latin typeface="Calibri"/>
                <a:cs typeface="Calibri"/>
              </a:rPr>
              <a:t> values</a:t>
            </a:r>
          </a:p>
          <a:p>
            <a:pPr lvl="1"/>
            <a:endParaRPr lang="en-US" sz="18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Case 2: If the discount is less than 1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Sketch: For any state </a:t>
            </a:r>
            <a:r>
              <a:rPr lang="en-US" sz="2000" dirty="0" err="1">
                <a:latin typeface="Calibri"/>
                <a:cs typeface="Calibri"/>
              </a:rPr>
              <a:t>V</a:t>
            </a:r>
            <a:r>
              <a:rPr lang="en-US" sz="2000" baseline="-25000" dirty="0" err="1">
                <a:latin typeface="Calibri"/>
                <a:cs typeface="Calibri"/>
              </a:rPr>
              <a:t>k</a:t>
            </a:r>
            <a:r>
              <a:rPr lang="en-US" sz="2000" dirty="0">
                <a:latin typeface="Calibri"/>
                <a:cs typeface="Calibri"/>
              </a:rPr>
              <a:t> and V</a:t>
            </a:r>
            <a:r>
              <a:rPr lang="en-US" sz="2000" baseline="-25000" dirty="0">
                <a:latin typeface="Calibri"/>
                <a:cs typeface="Calibri"/>
              </a:rPr>
              <a:t>k+1</a:t>
            </a:r>
            <a:r>
              <a:rPr lang="en-US" sz="2000" dirty="0">
                <a:latin typeface="Calibri"/>
                <a:cs typeface="Calibri"/>
              </a:rPr>
              <a:t> can be viewed as depth k+1 expectimax results in nearly identical search trees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The difference is that on the bottom layer, V</a:t>
            </a:r>
            <a:r>
              <a:rPr lang="en-US" sz="2000" baseline="-25000" dirty="0">
                <a:latin typeface="Calibri"/>
                <a:cs typeface="Calibri"/>
              </a:rPr>
              <a:t>k+1</a:t>
            </a:r>
            <a:r>
              <a:rPr lang="en-US" sz="2000" dirty="0">
                <a:latin typeface="Calibri"/>
                <a:cs typeface="Calibri"/>
              </a:rPr>
              <a:t> has actual rewards while </a:t>
            </a:r>
            <a:r>
              <a:rPr lang="en-US" sz="2000" dirty="0" err="1">
                <a:latin typeface="Calibri"/>
                <a:cs typeface="Calibri"/>
              </a:rPr>
              <a:t>V</a:t>
            </a:r>
            <a:r>
              <a:rPr lang="en-US" sz="2000" baseline="-25000" dirty="0" err="1">
                <a:latin typeface="Calibri"/>
                <a:cs typeface="Calibri"/>
              </a:rPr>
              <a:t>k</a:t>
            </a:r>
            <a:r>
              <a:rPr lang="en-US" sz="2000" dirty="0">
                <a:latin typeface="Calibri"/>
                <a:cs typeface="Calibri"/>
              </a:rPr>
              <a:t> has zeros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That last layer is at best all R</a:t>
            </a:r>
            <a:r>
              <a:rPr lang="en-US" sz="2000" baseline="-25000" dirty="0">
                <a:latin typeface="Calibri"/>
                <a:cs typeface="Calibri"/>
              </a:rPr>
              <a:t>MAX</a:t>
            </a:r>
            <a:r>
              <a:rPr lang="en-US" sz="2000" dirty="0">
                <a:latin typeface="Calibri"/>
                <a:cs typeface="Calibri"/>
              </a:rPr>
              <a:t> 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It is at worst R</a:t>
            </a:r>
            <a:r>
              <a:rPr lang="en-US" sz="2000" baseline="-25000" dirty="0">
                <a:latin typeface="Calibri"/>
                <a:cs typeface="Calibri"/>
              </a:rPr>
              <a:t>MIN</a:t>
            </a:r>
            <a:r>
              <a:rPr lang="en-US" sz="2000" dirty="0">
                <a:latin typeface="Calibri"/>
                <a:cs typeface="Calibri"/>
              </a:rPr>
              <a:t> 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But everything is discounted by </a:t>
            </a:r>
            <a:r>
              <a:rPr lang="el-GR" sz="2000" dirty="0">
                <a:latin typeface="Calibri"/>
                <a:cs typeface="Calibri"/>
              </a:rPr>
              <a:t>γ</a:t>
            </a:r>
            <a:r>
              <a:rPr lang="en-US" sz="2000" baseline="30000" dirty="0">
                <a:latin typeface="Calibri"/>
                <a:cs typeface="Calibri"/>
              </a:rPr>
              <a:t>k</a:t>
            </a:r>
            <a:r>
              <a:rPr lang="en-US" sz="2000" dirty="0">
                <a:latin typeface="Calibri"/>
                <a:cs typeface="Calibri"/>
              </a:rPr>
              <a:t> that far out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So </a:t>
            </a:r>
            <a:r>
              <a:rPr lang="en-US" sz="2000" dirty="0" err="1">
                <a:latin typeface="Calibri"/>
                <a:cs typeface="Calibri"/>
              </a:rPr>
              <a:t>V</a:t>
            </a:r>
            <a:r>
              <a:rPr lang="en-US" sz="2000" baseline="-25000" dirty="0" err="1">
                <a:latin typeface="Calibri"/>
                <a:cs typeface="Calibri"/>
              </a:rPr>
              <a:t>k</a:t>
            </a:r>
            <a:r>
              <a:rPr lang="en-US" sz="2000" dirty="0">
                <a:latin typeface="Calibri"/>
                <a:cs typeface="Calibri"/>
              </a:rPr>
              <a:t> and V</a:t>
            </a:r>
            <a:r>
              <a:rPr lang="en-US" sz="2000" baseline="-25000" dirty="0">
                <a:latin typeface="Calibri"/>
                <a:cs typeface="Calibri"/>
              </a:rPr>
              <a:t>k+1</a:t>
            </a:r>
            <a:r>
              <a:rPr lang="en-US" sz="2000" dirty="0">
                <a:latin typeface="Calibri"/>
                <a:cs typeface="Calibri"/>
              </a:rPr>
              <a:t> are at most </a:t>
            </a:r>
            <a:r>
              <a:rPr lang="el-GR" sz="2000" dirty="0">
                <a:latin typeface="Calibri"/>
                <a:cs typeface="Calibri"/>
              </a:rPr>
              <a:t>γ</a:t>
            </a:r>
            <a:r>
              <a:rPr lang="en-US" sz="2000" baseline="30000" dirty="0">
                <a:latin typeface="Calibri"/>
                <a:cs typeface="Calibri"/>
              </a:rPr>
              <a:t>k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max|R</a:t>
            </a:r>
            <a:r>
              <a:rPr lang="en-US" sz="2000" dirty="0">
                <a:latin typeface="Calibri"/>
                <a:cs typeface="Calibri"/>
              </a:rPr>
              <a:t>| different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So as k increases, the values converge</a:t>
            </a:r>
          </a:p>
        </p:txBody>
      </p:sp>
      <p:sp>
        <p:nvSpPr>
          <p:cNvPr id="5" name="Isosceles Triangle 4"/>
          <p:cNvSpPr/>
          <p:nvPr/>
        </p:nvSpPr>
        <p:spPr>
          <a:xfrm>
            <a:off x="7239000" y="2304691"/>
            <a:ext cx="2135038" cy="310550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" name="Isosceles Triangle 3"/>
          <p:cNvSpPr/>
          <p:nvPr/>
        </p:nvSpPr>
        <p:spPr>
          <a:xfrm>
            <a:off x="7368396" y="2304691"/>
            <a:ext cx="1876245" cy="271732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" name="Isosceles Triangle 5"/>
          <p:cNvSpPr/>
          <p:nvPr/>
        </p:nvSpPr>
        <p:spPr>
          <a:xfrm>
            <a:off x="9697528" y="2304691"/>
            <a:ext cx="2135038" cy="310550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9826925" y="2304691"/>
            <a:ext cx="1876245" cy="271732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9" name="Picture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7931118" y="1828939"/>
            <a:ext cx="780241" cy="389057"/>
          </a:xfrm>
          <a:prstGeom prst="rect">
            <a:avLst/>
          </a:prstGeom>
        </p:spPr>
      </p:pic>
      <p:pic>
        <p:nvPicPr>
          <p:cNvPr id="11" name="Picture 1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0219613" y="1828800"/>
            <a:ext cx="1134187" cy="389411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79668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C5BD3-2D71-4E37-9CF1-13B6EFE2B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Solved MDP! Now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81661-5CA5-4915-A80B-ACDFEBED8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577599"/>
          </a:xfrm>
        </p:spPr>
        <p:txBody>
          <a:bodyPr/>
          <a:lstStyle/>
          <a:p>
            <a:r>
              <a:rPr lang="en-US" dirty="0"/>
              <a:t>What are we going to do with these values?? </a:t>
            </a:r>
          </a:p>
        </p:txBody>
      </p:sp>
      <p:pic>
        <p:nvPicPr>
          <p:cNvPr id="4" name="Picture 3" descr="Screen Shot 2014-08-11 at 12.15.55 AM.png">
            <a:extLst>
              <a:ext uri="{FF2B5EF4-FFF2-40B4-BE49-F238E27FC236}">
                <a16:creationId xmlns:a16="http://schemas.microsoft.com/office/drawing/2014/main" id="{1DBA356F-5DF6-4BA7-B568-ADBE81FB84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2" b="13412"/>
          <a:stretch/>
        </p:blipFill>
        <p:spPr>
          <a:xfrm>
            <a:off x="281796" y="2455653"/>
            <a:ext cx="5315175" cy="4047590"/>
          </a:xfrm>
          <a:prstGeom prst="rect">
            <a:avLst/>
          </a:prstGeom>
        </p:spPr>
      </p:pic>
      <p:pic>
        <p:nvPicPr>
          <p:cNvPr id="5" name="Picture 4" descr="Screen Shot 2014-08-11 at 12.16.02 AM.png">
            <a:extLst>
              <a:ext uri="{FF2B5EF4-FFF2-40B4-BE49-F238E27FC236}">
                <a16:creationId xmlns:a16="http://schemas.microsoft.com/office/drawing/2014/main" id="{247ADA9A-BCBD-4388-8561-CA4767F749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7" b="13755"/>
          <a:stretch/>
        </p:blipFill>
        <p:spPr>
          <a:xfrm>
            <a:off x="6370374" y="2455652"/>
            <a:ext cx="5315175" cy="40475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3F8C3AD-01D2-414E-81FB-3BFEB0C986B3}"/>
                  </a:ext>
                </a:extLst>
              </p:cNvPr>
              <p:cNvSpPr/>
              <p:nvPr/>
            </p:nvSpPr>
            <p:spPr>
              <a:xfrm>
                <a:off x="2304270" y="1800726"/>
                <a:ext cx="125624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32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3F8C3AD-01D2-414E-81FB-3BFEB0C986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270" y="1800726"/>
                <a:ext cx="125624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B99ABF1-CDFA-4DA4-9D4B-4BC13323AC05}"/>
                  </a:ext>
                </a:extLst>
              </p:cNvPr>
              <p:cNvSpPr/>
              <p:nvPr/>
            </p:nvSpPr>
            <p:spPr>
              <a:xfrm>
                <a:off x="8198406" y="1773111"/>
                <a:ext cx="165910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32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32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2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B99ABF1-CDFA-4DA4-9D4B-4BC13323AC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8406" y="1773111"/>
                <a:ext cx="165910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1264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C5BD3-2D71-4E37-9CF1-13B6EFE2B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Piazza Poll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81661-5CA5-4915-A80B-ACDFEBED8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need to extract a policy, would you rather have</a:t>
            </a:r>
          </a:p>
          <a:p>
            <a:r>
              <a:rPr lang="en-US" dirty="0">
                <a:solidFill>
                  <a:srgbClr val="0000FF"/>
                </a:solidFill>
              </a:rPr>
              <a:t>Values</a:t>
            </a:r>
            <a:r>
              <a:rPr lang="en-US" dirty="0"/>
              <a:t> or </a:t>
            </a:r>
            <a:r>
              <a:rPr lang="en-US" dirty="0">
                <a:solidFill>
                  <a:srgbClr val="00B050"/>
                </a:solidFill>
              </a:rPr>
              <a:t>Q-values</a:t>
            </a:r>
            <a:r>
              <a:rPr lang="en-US" dirty="0"/>
              <a:t>?</a:t>
            </a:r>
          </a:p>
        </p:txBody>
      </p:sp>
      <p:pic>
        <p:nvPicPr>
          <p:cNvPr id="6" name="Picture 5" descr="Screen Shot 2014-08-11 at 12.15.55 AM.png">
            <a:extLst>
              <a:ext uri="{FF2B5EF4-FFF2-40B4-BE49-F238E27FC236}">
                <a16:creationId xmlns:a16="http://schemas.microsoft.com/office/drawing/2014/main" id="{300F2B1F-6DAD-480A-9182-0B60AD8795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2" b="13412"/>
          <a:stretch/>
        </p:blipFill>
        <p:spPr>
          <a:xfrm>
            <a:off x="281796" y="2455653"/>
            <a:ext cx="5315175" cy="4047590"/>
          </a:xfrm>
          <a:prstGeom prst="rect">
            <a:avLst/>
          </a:prstGeom>
        </p:spPr>
      </p:pic>
      <p:pic>
        <p:nvPicPr>
          <p:cNvPr id="7" name="Picture 6" descr="Screen Shot 2014-08-11 at 12.16.02 AM.png">
            <a:extLst>
              <a:ext uri="{FF2B5EF4-FFF2-40B4-BE49-F238E27FC236}">
                <a16:creationId xmlns:a16="http://schemas.microsoft.com/office/drawing/2014/main" id="{28577A52-523D-4437-A90F-1E5BEF7D15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7" b="13755"/>
          <a:stretch/>
        </p:blipFill>
        <p:spPr>
          <a:xfrm>
            <a:off x="6370374" y="2455652"/>
            <a:ext cx="5315175" cy="404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95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4-08-11 at 12.15.55 AM.png">
            <a:extLst>
              <a:ext uri="{FF2B5EF4-FFF2-40B4-BE49-F238E27FC236}">
                <a16:creationId xmlns:a16="http://schemas.microsoft.com/office/drawing/2014/main" id="{BD1F096F-32B6-4BEA-B0E0-191C6F8907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2" b="13412"/>
          <a:stretch/>
        </p:blipFill>
        <p:spPr>
          <a:xfrm>
            <a:off x="281796" y="2455653"/>
            <a:ext cx="5315175" cy="4047590"/>
          </a:xfrm>
          <a:prstGeom prst="rect">
            <a:avLst/>
          </a:prstGeom>
        </p:spPr>
      </p:pic>
      <p:pic>
        <p:nvPicPr>
          <p:cNvPr id="9" name="Picture 8" descr="Screen Shot 2014-08-11 at 12.16.02 AM.png">
            <a:extLst>
              <a:ext uri="{FF2B5EF4-FFF2-40B4-BE49-F238E27FC236}">
                <a16:creationId xmlns:a16="http://schemas.microsoft.com/office/drawing/2014/main" id="{C51D7C0C-951A-4D83-A5DA-9145DD43CE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7" b="13755"/>
          <a:stretch/>
        </p:blipFill>
        <p:spPr>
          <a:xfrm>
            <a:off x="6370374" y="2455652"/>
            <a:ext cx="5315175" cy="40475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BC5BD3-2D71-4E37-9CF1-13B6EFE2B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Piazza Poll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81661-5CA5-4915-A80B-ACDFEBED8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need to extract a policy, would you rather have</a:t>
            </a:r>
          </a:p>
          <a:p>
            <a:r>
              <a:rPr lang="en-US" dirty="0">
                <a:solidFill>
                  <a:srgbClr val="0000FF"/>
                </a:solidFill>
              </a:rPr>
              <a:t>Values</a:t>
            </a:r>
            <a:r>
              <a:rPr lang="en-US" dirty="0"/>
              <a:t> or </a:t>
            </a:r>
            <a:r>
              <a:rPr lang="en-US" dirty="0">
                <a:solidFill>
                  <a:srgbClr val="00B050"/>
                </a:solidFill>
              </a:rPr>
              <a:t>Q-values</a:t>
            </a:r>
            <a:r>
              <a:rPr lang="en-US" dirty="0"/>
              <a:t>?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7B32AFA5-0F55-4B79-A137-1C47B0ADD0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5" t="22147" r="62711" b="41695"/>
          <a:stretch/>
        </p:blipFill>
        <p:spPr bwMode="auto">
          <a:xfrm>
            <a:off x="457200" y="2587954"/>
            <a:ext cx="4950712" cy="382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261B905F-EDDA-4466-802D-00CB9E8FB0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1" t="20051" r="58223" b="36486"/>
          <a:stretch/>
        </p:blipFill>
        <p:spPr bwMode="auto">
          <a:xfrm>
            <a:off x="6593143" y="2693382"/>
            <a:ext cx="4822103" cy="3657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3588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Methods</a:t>
            </a: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09800" y="1219756"/>
            <a:ext cx="7608888" cy="53328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Evaluation</a:t>
            </a:r>
          </a:p>
        </p:txBody>
      </p:sp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03588" y="1476848"/>
            <a:ext cx="5764212" cy="48519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Fixed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4779243"/>
            <a:ext cx="10134600" cy="1782765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Expectimax trees max over all actions to compute the optimal values</a:t>
            </a:r>
          </a:p>
          <a:p>
            <a:pPr lvl="5"/>
            <a:endParaRPr lang="en-US" sz="900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If we fixed some policy 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(s</a:t>
            </a:r>
            <a:r>
              <a:rPr lang="en-US" dirty="0">
                <a:latin typeface="Calibri"/>
                <a:cs typeface="Calibri"/>
              </a:rPr>
              <a:t>), then the tree would be simpler               – only one action per state</a:t>
            </a:r>
          </a:p>
          <a:p>
            <a:pPr lvl="1"/>
            <a:r>
              <a:rPr lang="en-US" sz="2800" dirty="0">
                <a:latin typeface="Calibri"/>
                <a:cs typeface="Calibri"/>
              </a:rPr>
              <a:t>… though the tree’s value would depend on which policy we fixed</a:t>
            </a:r>
          </a:p>
          <a:p>
            <a:endParaRPr lang="en-US" dirty="0">
              <a:latin typeface="Calibri"/>
              <a:cs typeface="Calibri"/>
            </a:endParaRP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2057400" y="1597622"/>
            <a:ext cx="3048000" cy="2815896"/>
            <a:chOff x="2400" y="1401"/>
            <a:chExt cx="1392" cy="1286"/>
          </a:xfrm>
        </p:grpSpPr>
        <p:sp>
          <p:nvSpPr>
            <p:cNvPr id="6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>
                <a:latin typeface="Calibri"/>
                <a:cs typeface="Calibri"/>
              </a:endParaRPr>
            </a:p>
          </p:txBody>
        </p:sp>
        <p:grpSp>
          <p:nvGrpSpPr>
            <p:cNvPr id="7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0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>
                  <a:latin typeface="Calibri"/>
                  <a:cs typeface="Calibri"/>
                </a:endParaRPr>
              </a:p>
            </p:txBody>
          </p:sp>
          <p:sp>
            <p:nvSpPr>
              <p:cNvPr id="21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>
                  <a:latin typeface="Calibri"/>
                  <a:cs typeface="Calibri"/>
                </a:endParaRPr>
              </a:p>
            </p:txBody>
          </p:sp>
          <p:sp>
            <p:nvSpPr>
              <p:cNvPr id="22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>
                  <a:latin typeface="Calibri"/>
                  <a:cs typeface="Calibri"/>
                </a:endParaRPr>
              </a:p>
            </p:txBody>
          </p:sp>
          <p:sp>
            <p:nvSpPr>
              <p:cNvPr id="23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>
                  <a:latin typeface="Calibri"/>
                  <a:cs typeface="Calibri"/>
                </a:endParaRPr>
              </a:p>
            </p:txBody>
          </p:sp>
        </p:grpSp>
        <p:sp>
          <p:nvSpPr>
            <p:cNvPr id="8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800">
                <a:latin typeface="Calibri"/>
                <a:cs typeface="Calibri"/>
              </a:endParaRPr>
            </a:p>
          </p:txBody>
        </p:sp>
        <p:grpSp>
          <p:nvGrpSpPr>
            <p:cNvPr id="9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>
                  <a:latin typeface="Calibri"/>
                  <a:cs typeface="Calibri"/>
                </a:endParaRPr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>
                  <a:latin typeface="Calibri"/>
                  <a:cs typeface="Calibri"/>
                </a:endParaRPr>
              </a:p>
            </p:txBody>
          </p:sp>
          <p:sp>
            <p:nvSpPr>
              <p:cNvPr id="18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>
                  <a:latin typeface="Calibri"/>
                  <a:cs typeface="Calibri"/>
                </a:endParaRPr>
              </a:p>
            </p:txBody>
          </p:sp>
          <p:sp>
            <p:nvSpPr>
              <p:cNvPr id="19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>
                  <a:latin typeface="Calibri"/>
                  <a:cs typeface="Calibri"/>
                </a:endParaRPr>
              </a:p>
            </p:txBody>
          </p:sp>
        </p:grpSp>
        <p:sp>
          <p:nvSpPr>
            <p:cNvPr id="10" name="Text Box 17"/>
            <p:cNvSpPr txBox="1">
              <a:spLocks noChangeArrowheads="1"/>
            </p:cNvSpPr>
            <p:nvPr/>
          </p:nvSpPr>
          <p:spPr bwMode="auto">
            <a:xfrm>
              <a:off x="3061" y="1680"/>
              <a:ext cx="129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dirty="0">
                  <a:solidFill>
                    <a:srgbClr val="C00000"/>
                  </a:solidFill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1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2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13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dirty="0" err="1">
                  <a:latin typeface="Calibri"/>
                  <a:cs typeface="Calibri"/>
                </a:rPr>
                <a:t>s,a,s</a:t>
              </a:r>
              <a:r>
                <a:rPr lang="ja-JP" altLang="en-US" sz="2800">
                  <a:latin typeface="Calibri"/>
                  <a:cs typeface="Calibri"/>
                </a:rPr>
                <a:t>’</a:t>
              </a:r>
              <a:endParaRPr lang="en-US" sz="2800" dirty="0">
                <a:latin typeface="Calibri"/>
                <a:cs typeface="Calibri"/>
              </a:endParaRPr>
            </a:p>
          </p:txBody>
        </p:sp>
        <p:sp>
          <p:nvSpPr>
            <p:cNvPr id="14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800">
                <a:latin typeface="Calibri"/>
                <a:cs typeface="Calibri"/>
              </a:endParaRPr>
            </a:p>
          </p:txBody>
        </p:sp>
        <p:sp>
          <p:nvSpPr>
            <p:cNvPr id="15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8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8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8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24" name="Group 23"/>
          <p:cNvGrpSpPr>
            <a:grpSpLocks/>
          </p:cNvGrpSpPr>
          <p:nvPr/>
        </p:nvGrpSpPr>
        <p:grpSpPr bwMode="auto">
          <a:xfrm>
            <a:off x="7239438" y="1597622"/>
            <a:ext cx="2590362" cy="2815896"/>
            <a:chOff x="2400" y="1401"/>
            <a:chExt cx="1183" cy="1286"/>
          </a:xfrm>
        </p:grpSpPr>
        <p:sp>
          <p:nvSpPr>
            <p:cNvPr id="25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>
                <a:latin typeface="Calibri"/>
                <a:cs typeface="Calibri"/>
              </a:endParaRPr>
            </a:p>
          </p:txBody>
        </p:sp>
        <p:sp>
          <p:nvSpPr>
            <p:cNvPr id="41" name="Line 9"/>
            <p:cNvSpPr>
              <a:spLocks noChangeShapeType="1"/>
            </p:cNvSpPr>
            <p:nvPr/>
          </p:nvSpPr>
          <p:spPr bwMode="auto">
            <a:xfrm flipH="1">
              <a:off x="2916" y="1617"/>
              <a:ext cx="232" cy="361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800">
                <a:latin typeface="Calibri"/>
                <a:cs typeface="Calibri"/>
              </a:endParaRPr>
            </a:p>
          </p:txBody>
        </p:sp>
        <p:sp>
          <p:nvSpPr>
            <p:cNvPr id="27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800">
                <a:latin typeface="Calibri"/>
                <a:cs typeface="Calibri"/>
              </a:endParaRPr>
            </a:p>
          </p:txBody>
        </p:sp>
        <p:grpSp>
          <p:nvGrpSpPr>
            <p:cNvPr id="28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5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>
                  <a:latin typeface="Calibri"/>
                  <a:cs typeface="Calibri"/>
                </a:endParaRPr>
              </a:p>
            </p:txBody>
          </p:sp>
          <p:sp>
            <p:nvSpPr>
              <p:cNvPr id="36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>
                  <a:latin typeface="Calibri"/>
                  <a:cs typeface="Calibri"/>
                </a:endParaRPr>
              </a:p>
            </p:txBody>
          </p:sp>
          <p:sp>
            <p:nvSpPr>
              <p:cNvPr id="37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>
                  <a:latin typeface="Calibri"/>
                  <a:cs typeface="Calibri"/>
                </a:endParaRPr>
              </a:p>
            </p:txBody>
          </p:sp>
          <p:sp>
            <p:nvSpPr>
              <p:cNvPr id="38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>
                  <a:latin typeface="Calibri"/>
                  <a:cs typeface="Calibri"/>
                </a:endParaRPr>
              </a:p>
            </p:txBody>
          </p:sp>
        </p:grpSp>
        <p:sp>
          <p:nvSpPr>
            <p:cNvPr id="29" name="Text Box 17"/>
            <p:cNvSpPr txBox="1">
              <a:spLocks noChangeArrowheads="1"/>
            </p:cNvSpPr>
            <p:nvPr/>
          </p:nvSpPr>
          <p:spPr bwMode="auto">
            <a:xfrm>
              <a:off x="3096" y="1680"/>
              <a:ext cx="373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dirty="0">
                  <a:solidFill>
                    <a:srgbClr val="C00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800" dirty="0">
                  <a:solidFill>
                    <a:srgbClr val="C00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30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1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sz="2800" dirty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800" dirty="0">
                  <a:solidFill>
                    <a:srgbClr val="008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32" name="Text Box 20"/>
            <p:cNvSpPr txBox="1">
              <a:spLocks noChangeArrowheads="1"/>
            </p:cNvSpPr>
            <p:nvPr/>
          </p:nvSpPr>
          <p:spPr bwMode="auto">
            <a:xfrm>
              <a:off x="2413" y="2274"/>
              <a:ext cx="661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dirty="0">
                  <a:latin typeface="Calibri"/>
                  <a:cs typeface="Calibri"/>
                </a:rPr>
                <a:t>s,</a:t>
              </a:r>
              <a:r>
                <a:rPr lang="en-US" sz="2800" dirty="0">
                  <a:latin typeface="Calibri"/>
                  <a:cs typeface="Calibri"/>
                  <a:sym typeface="Symbol" pitchFamily="18" charset="2"/>
                </a:rPr>
                <a:t> (s</a:t>
              </a:r>
              <a:r>
                <a:rPr lang="en-US" sz="2800" dirty="0">
                  <a:latin typeface="Calibri"/>
                  <a:cs typeface="Calibri"/>
                </a:rPr>
                <a:t>),s</a:t>
              </a:r>
              <a:r>
                <a:rPr lang="ja-JP" altLang="en-US" sz="2800" dirty="0">
                  <a:latin typeface="Calibri"/>
                  <a:cs typeface="Calibri"/>
                </a:rPr>
                <a:t>’</a:t>
              </a:r>
              <a:endParaRPr lang="en-US" sz="2800" dirty="0">
                <a:latin typeface="Calibri"/>
                <a:cs typeface="Calibri"/>
              </a:endParaRPr>
            </a:p>
          </p:txBody>
        </p:sp>
        <p:sp>
          <p:nvSpPr>
            <p:cNvPr id="33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800">
                <a:latin typeface="Calibri"/>
                <a:cs typeface="Calibri"/>
              </a:endParaRPr>
            </a:p>
          </p:txBody>
        </p:sp>
        <p:sp>
          <p:nvSpPr>
            <p:cNvPr id="34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8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8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8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752600" y="994943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Do the optimal action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629400" y="994943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Do what </a:t>
            </a:r>
            <a:r>
              <a:rPr lang="en-US" sz="2800" dirty="0"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sz="2800" dirty="0">
                <a:latin typeface="Calibri"/>
                <a:cs typeface="Calibri"/>
              </a:rPr>
              <a:t> says to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Utilities for a Fixed Policy</a:t>
            </a:r>
          </a:p>
        </p:txBody>
      </p:sp>
      <p:sp>
        <p:nvSpPr>
          <p:cNvPr id="17274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Another basic operation: compute the utility of a state s under a fixed (generally non-optimal) policy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Define the utility of a state s, under a fixed policy 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dirty="0">
                <a:latin typeface="Calibri"/>
                <a:cs typeface="Calibri"/>
              </a:rPr>
              <a:t>:</a:t>
            </a:r>
          </a:p>
          <a:p>
            <a:pPr lvl="1">
              <a:buFont typeface="Wingdings" pitchFamily="2" charset="2"/>
              <a:buNone/>
            </a:pPr>
            <a:r>
              <a:rPr lang="en-US" sz="2800" dirty="0">
                <a:latin typeface="Calibri"/>
                <a:cs typeface="Calibri"/>
              </a:rPr>
              <a:t>V</a:t>
            </a:r>
            <a:r>
              <a:rPr lang="en-US" sz="2800" baseline="30000" dirty="0"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sz="2800" dirty="0">
                <a:latin typeface="Calibri"/>
                <a:cs typeface="Calibri"/>
              </a:rPr>
              <a:t>(s) = expected total discounted rewards starting in s and following </a:t>
            </a:r>
            <a:r>
              <a:rPr lang="en-US" sz="2800" dirty="0">
                <a:latin typeface="Calibri"/>
                <a:cs typeface="Calibri"/>
                <a:sym typeface="Symbol" pitchFamily="18" charset="2"/>
              </a:rPr>
              <a:t></a:t>
            </a:r>
            <a:endParaRPr lang="en-US" sz="2800" dirty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Recursive relation (one-step look-ahead / Bellman equation):</a:t>
            </a:r>
          </a:p>
        </p:txBody>
      </p:sp>
      <p:pic>
        <p:nvPicPr>
          <p:cNvPr id="61" name="Picture 6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1401321" y="5650851"/>
            <a:ext cx="9196851" cy="840018"/>
          </a:xfrm>
          <a:prstGeom prst="rect">
            <a:avLst/>
          </a:prstGeom>
          <a:noFill/>
          <a:ln/>
          <a:effectLst/>
        </p:spPr>
      </p:pic>
      <p:grpSp>
        <p:nvGrpSpPr>
          <p:cNvPr id="46" name="Group 45"/>
          <p:cNvGrpSpPr>
            <a:grpSpLocks/>
          </p:cNvGrpSpPr>
          <p:nvPr/>
        </p:nvGrpSpPr>
        <p:grpSpPr bwMode="auto">
          <a:xfrm>
            <a:off x="9026634" y="1600200"/>
            <a:ext cx="2631965" cy="2837793"/>
            <a:chOff x="2381" y="1401"/>
            <a:chExt cx="1202" cy="1296"/>
          </a:xfrm>
        </p:grpSpPr>
        <p:sp>
          <p:nvSpPr>
            <p:cNvPr id="47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>
                <a:latin typeface="Calibri"/>
                <a:cs typeface="Calibri"/>
              </a:endParaRPr>
            </a:p>
          </p:txBody>
        </p:sp>
        <p:sp>
          <p:nvSpPr>
            <p:cNvPr id="48" name="Line 9"/>
            <p:cNvSpPr>
              <a:spLocks noChangeShapeType="1"/>
            </p:cNvSpPr>
            <p:nvPr/>
          </p:nvSpPr>
          <p:spPr bwMode="auto">
            <a:xfrm flipH="1">
              <a:off x="2916" y="1617"/>
              <a:ext cx="232" cy="361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800">
                <a:latin typeface="Calibri"/>
                <a:cs typeface="Calibri"/>
              </a:endParaRPr>
            </a:p>
          </p:txBody>
        </p:sp>
        <p:sp>
          <p:nvSpPr>
            <p:cNvPr id="49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800">
                <a:latin typeface="Calibri"/>
                <a:cs typeface="Calibri"/>
              </a:endParaRPr>
            </a:p>
          </p:txBody>
        </p:sp>
        <p:grpSp>
          <p:nvGrpSpPr>
            <p:cNvPr id="50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57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>
                  <a:latin typeface="Calibri"/>
                  <a:cs typeface="Calibri"/>
                </a:endParaRPr>
              </a:p>
            </p:txBody>
          </p:sp>
          <p:sp>
            <p:nvSpPr>
              <p:cNvPr id="58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>
                  <a:latin typeface="Calibri"/>
                  <a:cs typeface="Calibri"/>
                </a:endParaRPr>
              </a:p>
            </p:txBody>
          </p:sp>
          <p:sp>
            <p:nvSpPr>
              <p:cNvPr id="59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>
                  <a:latin typeface="Calibri"/>
                  <a:cs typeface="Calibri"/>
                </a:endParaRPr>
              </a:p>
            </p:txBody>
          </p:sp>
          <p:sp>
            <p:nvSpPr>
              <p:cNvPr id="60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>
                  <a:latin typeface="Calibri"/>
                  <a:cs typeface="Calibri"/>
                </a:endParaRPr>
              </a:p>
            </p:txBody>
          </p:sp>
        </p:grpSp>
        <p:sp>
          <p:nvSpPr>
            <p:cNvPr id="51" name="Text Box 17"/>
            <p:cNvSpPr txBox="1">
              <a:spLocks noChangeArrowheads="1"/>
            </p:cNvSpPr>
            <p:nvPr/>
          </p:nvSpPr>
          <p:spPr bwMode="auto">
            <a:xfrm>
              <a:off x="3096" y="1680"/>
              <a:ext cx="373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dirty="0">
                  <a:solidFill>
                    <a:srgbClr val="C00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800" dirty="0">
                  <a:solidFill>
                    <a:srgbClr val="C00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52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53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sz="2800" dirty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800" dirty="0">
                  <a:solidFill>
                    <a:srgbClr val="008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54" name="Text Box 20"/>
            <p:cNvSpPr txBox="1">
              <a:spLocks noChangeArrowheads="1"/>
            </p:cNvSpPr>
            <p:nvPr/>
          </p:nvSpPr>
          <p:spPr bwMode="auto">
            <a:xfrm>
              <a:off x="2381" y="2281"/>
              <a:ext cx="661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dirty="0">
                  <a:latin typeface="Calibri"/>
                  <a:cs typeface="Calibri"/>
                </a:rPr>
                <a:t>s,</a:t>
              </a:r>
              <a:r>
                <a:rPr lang="en-US" sz="2800" dirty="0">
                  <a:latin typeface="Calibri"/>
                  <a:cs typeface="Calibri"/>
                  <a:sym typeface="Symbol" pitchFamily="18" charset="2"/>
                </a:rPr>
                <a:t> (s</a:t>
              </a:r>
              <a:r>
                <a:rPr lang="en-US" sz="2800" dirty="0">
                  <a:latin typeface="Calibri"/>
                  <a:cs typeface="Calibri"/>
                </a:rPr>
                <a:t>),s</a:t>
              </a:r>
              <a:r>
                <a:rPr lang="ja-JP" altLang="en-US" sz="2800" dirty="0">
                  <a:latin typeface="Calibri"/>
                  <a:cs typeface="Calibri"/>
                </a:rPr>
                <a:t>’</a:t>
              </a:r>
              <a:endParaRPr lang="en-US" sz="2800" dirty="0">
                <a:latin typeface="Calibri"/>
                <a:cs typeface="Calibri"/>
              </a:endParaRPr>
            </a:p>
          </p:txBody>
        </p:sp>
        <p:sp>
          <p:nvSpPr>
            <p:cNvPr id="55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800">
                <a:latin typeface="Calibri"/>
                <a:cs typeface="Calibri"/>
              </a:endParaRPr>
            </a:p>
          </p:txBody>
        </p:sp>
        <p:sp>
          <p:nvSpPr>
            <p:cNvPr id="56" name="Text Box 22"/>
            <p:cNvSpPr txBox="1">
              <a:spLocks noChangeArrowheads="1"/>
            </p:cNvSpPr>
            <p:nvPr/>
          </p:nvSpPr>
          <p:spPr bwMode="auto">
            <a:xfrm>
              <a:off x="3042" y="2458"/>
              <a:ext cx="331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8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800" dirty="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8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8427" y="1219200"/>
            <a:ext cx="4592932" cy="4562475"/>
          </a:xfrm>
          <a:prstGeom prst="rect">
            <a:avLst/>
          </a:prstGeom>
          <a:noFill/>
        </p:spPr>
      </p:pic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7023" y="1219200"/>
            <a:ext cx="4647754" cy="456247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Policy Evaluation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47800" y="1290935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Always Go Right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10387" y="1290935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Always Go Forward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C2196192-3879-4AFB-8D51-9D41F0619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81941" y="1335176"/>
            <a:ext cx="6428117" cy="4285410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1"/>
            <a:ext cx="12192000" cy="1470025"/>
          </a:xfrm>
        </p:spPr>
        <p:txBody>
          <a:bodyPr>
            <a:normAutofit/>
          </a:bodyPr>
          <a:lstStyle/>
          <a:p>
            <a:r>
              <a:rPr lang="en-US" sz="4400" dirty="0"/>
              <a:t>AI: Representation and Problem Solving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267" dirty="0"/>
              <a:t>Markov Decision Processes II</a:t>
            </a:r>
          </a:p>
        </p:txBody>
      </p:sp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0" y="5562600"/>
            <a:ext cx="12192000" cy="892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/>
              <a:t>Instructors: Pat Virtue &amp; Stephanie Rosenthal</a:t>
            </a:r>
          </a:p>
          <a:p>
            <a:pPr algn="ctr">
              <a:spcBef>
                <a:spcPct val="50000"/>
              </a:spcBef>
            </a:pPr>
            <a:r>
              <a:rPr lang="en-US" sz="1867" dirty="0"/>
              <a:t>Slide credits: CMU AI and http://ai.berkeley.edu</a:t>
            </a:r>
          </a:p>
        </p:txBody>
      </p:sp>
    </p:spTree>
    <p:extLst>
      <p:ext uri="{BB962C8B-B14F-4D97-AF65-F5344CB8AC3E}">
        <p14:creationId xmlns:p14="http://schemas.microsoft.com/office/powerpoint/2010/main" val="24040557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828800" y="1828800"/>
            <a:ext cx="3048000" cy="4038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62750" y="1828800"/>
            <a:ext cx="3048000" cy="4038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Policy Evaluation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47800" y="1290935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Always Go Right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10387" y="1290935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Always Go Forward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" t="8813" r="71526" b="32430"/>
          <a:stretch/>
        </p:blipFill>
        <p:spPr bwMode="auto">
          <a:xfrm>
            <a:off x="7262750" y="1828800"/>
            <a:ext cx="3068664" cy="4029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16271" r="67839" b="25876"/>
          <a:stretch/>
        </p:blipFill>
        <p:spPr bwMode="auto">
          <a:xfrm>
            <a:off x="1858254" y="1852550"/>
            <a:ext cx="3006671" cy="3967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Policy Evaluation</a:t>
            </a:r>
          </a:p>
        </p:txBody>
      </p:sp>
      <p:sp>
        <p:nvSpPr>
          <p:cNvPr id="1728515" name="Rectangle 3"/>
          <p:cNvSpPr>
            <a:spLocks noGrp="1" noChangeArrowheads="1"/>
          </p:cNvSpPr>
          <p:nvPr>
            <p:ph idx="1"/>
          </p:nvPr>
        </p:nvSpPr>
        <p:spPr>
          <a:xfrm>
            <a:off x="552099" y="1113178"/>
            <a:ext cx="11286610" cy="2039539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>
                <a:latin typeface="Calibri"/>
                <a:cs typeface="Calibri"/>
              </a:rPr>
              <a:t>How do we calculate the V’s for a fixed policy 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dirty="0">
                <a:latin typeface="Calibri"/>
                <a:cs typeface="Calibri"/>
              </a:rPr>
              <a:t>?</a:t>
            </a: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dirty="0">
                <a:latin typeface="Calibri"/>
                <a:cs typeface="Calibri"/>
              </a:rPr>
              <a:t>Idea 1: Turn recursive Bellman equations into updates</a:t>
            </a:r>
          </a:p>
          <a:p>
            <a:pPr>
              <a:lnSpc>
                <a:spcPct val="80000"/>
              </a:lnSpc>
              <a:buNone/>
            </a:pPr>
            <a:r>
              <a:rPr lang="en-US" dirty="0">
                <a:latin typeface="Calibri"/>
                <a:cs typeface="Calibri"/>
              </a:rPr>
              <a:t>	(like value iteration)</a:t>
            </a: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40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dirty="0">
                <a:latin typeface="Calibri"/>
                <a:cs typeface="Calibri"/>
              </a:rPr>
              <a:t>Efficiency: O(S</a:t>
            </a:r>
            <a:r>
              <a:rPr lang="en-US" baseline="30000" dirty="0">
                <a:latin typeface="Calibri"/>
                <a:cs typeface="Calibri"/>
              </a:rPr>
              <a:t>2</a:t>
            </a:r>
            <a:r>
              <a:rPr lang="en-US" dirty="0">
                <a:latin typeface="Calibri"/>
                <a:cs typeface="Calibri"/>
              </a:rPr>
              <a:t>) per iteration</a:t>
            </a: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dirty="0">
                <a:latin typeface="Calibri"/>
                <a:cs typeface="Calibri"/>
              </a:rPr>
              <a:t>Idea 2: Without the maxes, the Bellman equations are just a linear system</a:t>
            </a:r>
          </a:p>
          <a:p>
            <a:pPr lvl="1"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Solve with your favorite linear system solver</a:t>
            </a:r>
          </a:p>
        </p:txBody>
      </p:sp>
      <p:pic>
        <p:nvPicPr>
          <p:cNvPr id="24" name="Picture 23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300125" y="3926130"/>
            <a:ext cx="7416560" cy="645897"/>
          </a:xfrm>
          <a:prstGeom prst="rect">
            <a:avLst/>
          </a:prstGeom>
          <a:noFill/>
          <a:ln/>
          <a:effectLst/>
        </p:spPr>
      </p:pic>
      <p:pic>
        <p:nvPicPr>
          <p:cNvPr id="7" name="Picture 6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30016" y="3316530"/>
            <a:ext cx="1502078" cy="330692"/>
          </a:xfrm>
          <a:prstGeom prst="rect">
            <a:avLst/>
          </a:prstGeom>
          <a:noFill/>
          <a:ln/>
          <a:effectLst/>
        </p:spPr>
      </p:pic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9144438" y="1371600"/>
            <a:ext cx="2590362" cy="2815896"/>
            <a:chOff x="2400" y="1401"/>
            <a:chExt cx="1183" cy="1286"/>
          </a:xfrm>
        </p:grpSpPr>
        <p:sp>
          <p:nvSpPr>
            <p:cNvPr id="10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>
                <a:latin typeface="Calibri"/>
                <a:cs typeface="Calibri"/>
              </a:endParaRP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 flipH="1">
              <a:off x="2916" y="1617"/>
              <a:ext cx="232" cy="361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800">
                <a:latin typeface="Calibri"/>
                <a:cs typeface="Calibri"/>
              </a:endParaRPr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800">
                <a:latin typeface="Calibri"/>
                <a:cs typeface="Calibri"/>
              </a:endParaRPr>
            </a:p>
          </p:txBody>
        </p:sp>
        <p:grpSp>
          <p:nvGrpSpPr>
            <p:cNvPr id="13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20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>
                  <a:latin typeface="Calibri"/>
                  <a:cs typeface="Calibri"/>
                </a:endParaRPr>
              </a:p>
            </p:txBody>
          </p:sp>
          <p:sp>
            <p:nvSpPr>
              <p:cNvPr id="21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>
                  <a:latin typeface="Calibri"/>
                  <a:cs typeface="Calibri"/>
                </a:endParaRPr>
              </a:p>
            </p:txBody>
          </p:sp>
          <p:sp>
            <p:nvSpPr>
              <p:cNvPr id="22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>
                  <a:latin typeface="Calibri"/>
                  <a:cs typeface="Calibri"/>
                </a:endParaRPr>
              </a:p>
            </p:txBody>
          </p:sp>
          <p:sp>
            <p:nvSpPr>
              <p:cNvPr id="23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>
                  <a:latin typeface="Calibri"/>
                  <a:cs typeface="Calibri"/>
                </a:endParaRPr>
              </a:p>
            </p:txBody>
          </p:sp>
        </p:grpSp>
        <p:sp>
          <p:nvSpPr>
            <p:cNvPr id="14" name="Text Box 17"/>
            <p:cNvSpPr txBox="1">
              <a:spLocks noChangeArrowheads="1"/>
            </p:cNvSpPr>
            <p:nvPr/>
          </p:nvSpPr>
          <p:spPr bwMode="auto">
            <a:xfrm>
              <a:off x="3096" y="1680"/>
              <a:ext cx="373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dirty="0">
                  <a:solidFill>
                    <a:srgbClr val="C00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800" dirty="0">
                  <a:solidFill>
                    <a:srgbClr val="C00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15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6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sz="2800" dirty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800" dirty="0">
                  <a:solidFill>
                    <a:srgbClr val="008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17" name="Text Box 20"/>
            <p:cNvSpPr txBox="1">
              <a:spLocks noChangeArrowheads="1"/>
            </p:cNvSpPr>
            <p:nvPr/>
          </p:nvSpPr>
          <p:spPr bwMode="auto">
            <a:xfrm>
              <a:off x="2435" y="2271"/>
              <a:ext cx="661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dirty="0">
                  <a:latin typeface="Calibri"/>
                  <a:cs typeface="Calibri"/>
                </a:rPr>
                <a:t>s,</a:t>
              </a:r>
              <a:r>
                <a:rPr lang="en-US" sz="2800" dirty="0">
                  <a:latin typeface="Calibri"/>
                  <a:cs typeface="Calibri"/>
                  <a:sym typeface="Symbol" pitchFamily="18" charset="2"/>
                </a:rPr>
                <a:t> (s</a:t>
              </a:r>
              <a:r>
                <a:rPr lang="en-US" sz="2800" dirty="0">
                  <a:latin typeface="Calibri"/>
                  <a:cs typeface="Calibri"/>
                </a:rPr>
                <a:t>),s</a:t>
              </a:r>
              <a:r>
                <a:rPr lang="ja-JP" altLang="en-US" sz="2800">
                  <a:latin typeface="Calibri"/>
                  <a:cs typeface="Calibri"/>
                </a:rPr>
                <a:t>’</a:t>
              </a:r>
              <a:endParaRPr lang="en-US" sz="2800" dirty="0">
                <a:latin typeface="Calibri"/>
                <a:cs typeface="Calibri"/>
              </a:endParaRPr>
            </a:p>
          </p:txBody>
        </p:sp>
        <p:sp>
          <p:nvSpPr>
            <p:cNvPr id="18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800">
                <a:latin typeface="Calibri"/>
                <a:cs typeface="Calibri"/>
              </a:endParaRPr>
            </a:p>
          </p:txBody>
        </p:sp>
        <p:sp>
          <p:nvSpPr>
            <p:cNvPr id="19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8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8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8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Extraction</a:t>
            </a:r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87998" y="1295950"/>
            <a:ext cx="6660802" cy="52328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Actions from Values</a:t>
            </a:r>
          </a:p>
        </p:txBody>
      </p:sp>
      <p:sp>
        <p:nvSpPr>
          <p:cNvPr id="1733635" name="Rectangle 3"/>
          <p:cNvSpPr>
            <a:spLocks noGrp="1" noChangeArrowheads="1"/>
          </p:cNvSpPr>
          <p:nvPr>
            <p:ph idx="1"/>
          </p:nvPr>
        </p:nvSpPr>
        <p:spPr>
          <a:xfrm>
            <a:off x="552099" y="1113178"/>
            <a:ext cx="11473646" cy="2039539"/>
          </a:xfrm>
        </p:spPr>
        <p:txBody>
          <a:bodyPr/>
          <a:lstStyle/>
          <a:p>
            <a:r>
              <a:rPr lang="en-US" sz="2800" dirty="0"/>
              <a:t>Let’s imagine we have the optimal values V*(s)</a:t>
            </a:r>
          </a:p>
          <a:p>
            <a:pPr marL="342882" lvl="1" indent="-342882">
              <a:buClr>
                <a:schemeClr val="accent2"/>
              </a:buClr>
            </a:pPr>
            <a:endParaRPr lang="en-US" sz="2000" dirty="0"/>
          </a:p>
          <a:p>
            <a:r>
              <a:rPr lang="en-US" sz="2800" dirty="0"/>
              <a:t>How should we act?</a:t>
            </a:r>
          </a:p>
          <a:p>
            <a:pPr lvl="1"/>
            <a:r>
              <a:rPr lang="en-US" sz="2800" dirty="0"/>
              <a:t>It’s not obvious!</a:t>
            </a:r>
          </a:p>
          <a:p>
            <a:pPr lvl="1"/>
            <a:endParaRPr lang="en-US" sz="2000" dirty="0"/>
          </a:p>
          <a:p>
            <a:r>
              <a:rPr lang="en-US" sz="2800" dirty="0"/>
              <a:t>We need to do a mini-</a:t>
            </a:r>
            <a:r>
              <a:rPr lang="en-US" sz="2800" dirty="0" err="1"/>
              <a:t>expectimax</a:t>
            </a:r>
            <a:r>
              <a:rPr lang="en-US" sz="2800" dirty="0"/>
              <a:t> (one step)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800" dirty="0"/>
              <a:t>This is called </a:t>
            </a:r>
            <a:r>
              <a:rPr lang="en-US" sz="2800" dirty="0">
                <a:solidFill>
                  <a:srgbClr val="C00000"/>
                </a:solidFill>
              </a:rPr>
              <a:t>policy extraction</a:t>
            </a:r>
            <a:r>
              <a:rPr lang="en-US" sz="2800" dirty="0"/>
              <a:t>, since it gets the policy implied by the values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2488437" y="4228611"/>
            <a:ext cx="6392197" cy="685800"/>
          </a:xfrm>
          <a:prstGeom prst="rect">
            <a:avLst/>
          </a:prstGeom>
          <a:noFill/>
          <a:ln/>
          <a:effectLst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5" t="22147" r="62711" b="41695"/>
          <a:stretch/>
        </p:blipFill>
        <p:spPr bwMode="auto">
          <a:xfrm>
            <a:off x="8184183" y="994943"/>
            <a:ext cx="3647599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141879" y="4256852"/>
            <a:ext cx="1195552" cy="334755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6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Actions from Q-Values</a:t>
            </a:r>
          </a:p>
        </p:txBody>
      </p:sp>
      <p:sp>
        <p:nvSpPr>
          <p:cNvPr id="1733635" name="Rectangle 3"/>
          <p:cNvSpPr>
            <a:spLocks noGrp="1" noChangeArrowheads="1"/>
          </p:cNvSpPr>
          <p:nvPr>
            <p:ph idx="1"/>
          </p:nvPr>
        </p:nvSpPr>
        <p:spPr>
          <a:xfrm>
            <a:off x="552099" y="1113178"/>
            <a:ext cx="11168846" cy="2039539"/>
          </a:xfrm>
        </p:spPr>
        <p:txBody>
          <a:bodyPr/>
          <a:lstStyle/>
          <a:p>
            <a:r>
              <a:rPr lang="en-US" sz="2800" dirty="0"/>
              <a:t>Let’s imagine we have the optimal q-values:</a:t>
            </a:r>
          </a:p>
          <a:p>
            <a:endParaRPr lang="en-US" sz="2800" dirty="0"/>
          </a:p>
          <a:p>
            <a:r>
              <a:rPr lang="en-US" sz="2800" dirty="0"/>
              <a:t>How should we act?</a:t>
            </a:r>
          </a:p>
          <a:p>
            <a:pPr lvl="1"/>
            <a:r>
              <a:rPr lang="en-US" sz="2800" dirty="0"/>
              <a:t>Completely trivial to decide!</a:t>
            </a:r>
          </a:p>
          <a:p>
            <a:endParaRPr lang="en-US" sz="28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r>
              <a:rPr lang="en-US" sz="2800" dirty="0"/>
              <a:t>Important lesson: actions are easier to select from q-values than values!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1" t="20051" r="58223" b="36486"/>
          <a:stretch/>
        </p:blipFill>
        <p:spPr bwMode="auto">
          <a:xfrm>
            <a:off x="7391401" y="1292469"/>
            <a:ext cx="4557346" cy="3456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2611054" y="3885209"/>
            <a:ext cx="2438928" cy="478221"/>
          </a:xfrm>
          <a:prstGeom prst="rect">
            <a:avLst/>
          </a:prstGeom>
          <a:noFill/>
          <a:ln/>
          <a:effectLst/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225137" y="3872877"/>
            <a:ext cx="1195552" cy="334755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6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Iteration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2862" y="1448320"/>
            <a:ext cx="7018338" cy="459953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Problems with Value Iteration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Value iteration repeats the Bellman updates:</a:t>
            </a:r>
          </a:p>
          <a:p>
            <a:endParaRPr lang="en-US" sz="2800" dirty="0">
              <a:latin typeface="Calibri"/>
              <a:cs typeface="Calibri"/>
            </a:endParaRPr>
          </a:p>
          <a:p>
            <a:endParaRPr lang="en-US" sz="2800" dirty="0">
              <a:latin typeface="Calibri"/>
              <a:cs typeface="Calibri"/>
            </a:endParaRPr>
          </a:p>
          <a:p>
            <a:endParaRPr lang="en-US" sz="2800" dirty="0">
              <a:latin typeface="Calibri"/>
              <a:cs typeface="Calibri"/>
            </a:endParaRPr>
          </a:p>
          <a:p>
            <a:r>
              <a:rPr lang="en-US" sz="2800" dirty="0">
                <a:latin typeface="Calibri"/>
                <a:cs typeface="Calibri"/>
              </a:rPr>
              <a:t>Problem 1: It’s slow – O(S</a:t>
            </a:r>
            <a:r>
              <a:rPr lang="en-US" sz="2800" baseline="30000" dirty="0">
                <a:latin typeface="Calibri"/>
                <a:cs typeface="Calibri"/>
              </a:rPr>
              <a:t>2</a:t>
            </a:r>
            <a:r>
              <a:rPr lang="en-US" sz="2800" dirty="0">
                <a:latin typeface="Calibri"/>
                <a:cs typeface="Calibri"/>
              </a:rPr>
              <a:t>A) per iteration</a:t>
            </a:r>
          </a:p>
          <a:p>
            <a:endParaRPr lang="en-US" sz="2800" dirty="0">
              <a:latin typeface="Calibri"/>
              <a:cs typeface="Calibri"/>
            </a:endParaRPr>
          </a:p>
          <a:p>
            <a:r>
              <a:rPr lang="en-US" sz="2800" dirty="0">
                <a:latin typeface="Calibri"/>
                <a:cs typeface="Calibri"/>
              </a:rPr>
              <a:t>Problem 2: The “max” at each state rarely changes</a:t>
            </a:r>
          </a:p>
          <a:p>
            <a:endParaRPr lang="en-US" sz="2800" dirty="0">
              <a:latin typeface="Calibri"/>
              <a:cs typeface="Calibri"/>
            </a:endParaRPr>
          </a:p>
          <a:p>
            <a:r>
              <a:rPr lang="en-US" sz="2800" dirty="0">
                <a:latin typeface="Calibri"/>
                <a:cs typeface="Calibri"/>
              </a:rPr>
              <a:t>Problem 3: The policy often converges long before the values</a:t>
            </a:r>
          </a:p>
          <a:p>
            <a:pPr lvl="1"/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5" name="Picture 4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067238" y="2080916"/>
            <a:ext cx="6629400" cy="630314"/>
          </a:xfrm>
          <a:prstGeom prst="rect">
            <a:avLst/>
          </a:prstGeom>
          <a:noFill/>
          <a:ln/>
          <a:effectLst/>
        </p:spPr>
      </p:pic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8534400" y="1447800"/>
            <a:ext cx="3048000" cy="2815896"/>
            <a:chOff x="2400" y="1401"/>
            <a:chExt cx="1392" cy="1286"/>
          </a:xfrm>
        </p:grpSpPr>
        <p:sp>
          <p:nvSpPr>
            <p:cNvPr id="7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800">
                <a:latin typeface="Calibri"/>
                <a:cs typeface="Calibri"/>
              </a:endParaRPr>
            </a:p>
          </p:txBody>
        </p:sp>
        <p:grpSp>
          <p:nvGrpSpPr>
            <p:cNvPr id="8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1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>
                  <a:latin typeface="Calibri"/>
                  <a:cs typeface="Calibri"/>
                </a:endParaRPr>
              </a:p>
            </p:txBody>
          </p:sp>
          <p:sp>
            <p:nvSpPr>
              <p:cNvPr id="22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336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>
                  <a:latin typeface="Calibri"/>
                  <a:cs typeface="Calibri"/>
                </a:endParaRPr>
              </a:p>
            </p:txBody>
          </p:sp>
          <p:sp>
            <p:nvSpPr>
              <p:cNvPr id="23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>
                  <a:latin typeface="Calibri"/>
                  <a:cs typeface="Calibri"/>
                </a:endParaRPr>
              </a:p>
            </p:txBody>
          </p:sp>
          <p:sp>
            <p:nvSpPr>
              <p:cNvPr id="24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520" cy="336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>
                  <a:latin typeface="Calibri"/>
                  <a:cs typeface="Calibri"/>
                </a:endParaRPr>
              </a:p>
            </p:txBody>
          </p:sp>
        </p:grpSp>
        <p:sp>
          <p:nvSpPr>
            <p:cNvPr id="9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800">
                <a:latin typeface="Calibri"/>
                <a:cs typeface="Calibri"/>
              </a:endParaRPr>
            </a:p>
          </p:txBody>
        </p:sp>
        <p:grpSp>
          <p:nvGrpSpPr>
            <p:cNvPr id="10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17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>
                  <a:latin typeface="Calibri"/>
                  <a:cs typeface="Calibri"/>
                </a:endParaRPr>
              </a:p>
            </p:txBody>
          </p:sp>
          <p:sp>
            <p:nvSpPr>
              <p:cNvPr id="18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>
                  <a:latin typeface="Calibri"/>
                  <a:cs typeface="Calibri"/>
                </a:endParaRPr>
              </a:p>
            </p:txBody>
          </p:sp>
          <p:sp>
            <p:nvSpPr>
              <p:cNvPr id="19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>
                  <a:latin typeface="Calibri"/>
                  <a:cs typeface="Calibri"/>
                </a:endParaRPr>
              </a:p>
            </p:txBody>
          </p:sp>
          <p:sp>
            <p:nvSpPr>
              <p:cNvPr id="20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800">
                  <a:latin typeface="Calibri"/>
                  <a:cs typeface="Calibri"/>
                </a:endParaRPr>
              </a:p>
            </p:txBody>
          </p:sp>
        </p:grpSp>
        <p:sp>
          <p:nvSpPr>
            <p:cNvPr id="11" name="Text Box 17"/>
            <p:cNvSpPr txBox="1">
              <a:spLocks noChangeArrowheads="1"/>
            </p:cNvSpPr>
            <p:nvPr/>
          </p:nvSpPr>
          <p:spPr bwMode="auto">
            <a:xfrm>
              <a:off x="3061" y="1680"/>
              <a:ext cx="129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dirty="0">
                  <a:solidFill>
                    <a:srgbClr val="C00000"/>
                  </a:solidFill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2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3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14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dirty="0" err="1">
                  <a:latin typeface="Calibri"/>
                  <a:cs typeface="Calibri"/>
                </a:rPr>
                <a:t>s,a,s</a:t>
              </a:r>
              <a:r>
                <a:rPr lang="ja-JP" altLang="en-US" sz="2800">
                  <a:latin typeface="Calibri"/>
                  <a:cs typeface="Calibri"/>
                </a:rPr>
                <a:t>’</a:t>
              </a:r>
              <a:endParaRPr lang="en-US" sz="2800" dirty="0">
                <a:latin typeface="Calibri"/>
                <a:cs typeface="Calibri"/>
              </a:endParaRPr>
            </a:p>
          </p:txBody>
        </p:sp>
        <p:sp>
          <p:nvSpPr>
            <p:cNvPr id="15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800">
                <a:latin typeface="Calibri"/>
                <a:cs typeface="Calibri"/>
              </a:endParaRPr>
            </a:p>
          </p:txBody>
        </p:sp>
        <p:sp>
          <p:nvSpPr>
            <p:cNvPr id="16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8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8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8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5" name="Text Box 28"/>
          <p:cNvSpPr txBox="1">
            <a:spLocks noChangeArrowheads="1"/>
          </p:cNvSpPr>
          <p:nvPr/>
        </p:nvSpPr>
        <p:spPr bwMode="auto">
          <a:xfrm>
            <a:off x="9067800" y="6411913"/>
            <a:ext cx="3048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[Demo: value iteration (L9D2)]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7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791" y="1143000"/>
            <a:ext cx="620641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598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7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545" y="1143000"/>
            <a:ext cx="617691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041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7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400" y="1143000"/>
            <a:ext cx="620720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61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Grid World</a:t>
            </a:r>
          </a:p>
        </p:txBody>
      </p:sp>
      <p:pic>
        <p:nvPicPr>
          <p:cNvPr id="1843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71735" y="756249"/>
            <a:ext cx="4495800" cy="348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Rectangle 3"/>
          <p:cNvSpPr txBox="1">
            <a:spLocks noChangeArrowheads="1"/>
          </p:cNvSpPr>
          <p:nvPr/>
        </p:nvSpPr>
        <p:spPr bwMode="auto">
          <a:xfrm>
            <a:off x="225430" y="1166019"/>
            <a:ext cx="7086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A maze-like problem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dirty="0">
                <a:latin typeface="Calibri" pitchFamily="34" charset="0"/>
              </a:rPr>
              <a:t>The agent lives in a grid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dirty="0">
                <a:latin typeface="Calibri" pitchFamily="34" charset="0"/>
              </a:rPr>
              <a:t>Walls block the agent’</a:t>
            </a:r>
            <a:r>
              <a:rPr lang="en-US" altLang="ja-JP" sz="2000" dirty="0">
                <a:latin typeface="Calibri" pitchFamily="34" charset="0"/>
              </a:rPr>
              <a:t>s path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altLang="ja-JP" sz="7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Noisy movement: </a:t>
            </a:r>
            <a:r>
              <a:rPr lang="en-US" altLang="ja-JP" sz="2400" dirty="0">
                <a:solidFill>
                  <a:schemeClr val="accent2"/>
                </a:solidFill>
                <a:latin typeface="Calibri" pitchFamily="34" charset="0"/>
              </a:rPr>
              <a:t>actions do not always go as planned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latin typeface="Calibri" pitchFamily="34" charset="0"/>
              </a:rPr>
              <a:t>80% of the time, the action North takes the agent North 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latin typeface="Calibri" pitchFamily="34" charset="0"/>
              </a:rPr>
              <a:t>10% of the time, North takes the agent West; 10% East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latin typeface="Calibri" pitchFamily="34" charset="0"/>
              </a:rPr>
              <a:t>If there is a wall in the direction the agent would have been taken, the agent stays put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sz="7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The agent receives rewards each time step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dirty="0">
                <a:latin typeface="Calibri" pitchFamily="34" charset="0"/>
              </a:rPr>
              <a:t>Small </a:t>
            </a:r>
            <a:r>
              <a:rPr lang="en-US" altLang="ja-JP" sz="2000" dirty="0">
                <a:latin typeface="Calibri" pitchFamily="34" charset="0"/>
              </a:rPr>
              <a:t>“living” reward each step (can be negative)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dirty="0">
                <a:latin typeface="Calibri" pitchFamily="34" charset="0"/>
              </a:rPr>
              <a:t>Big rewards come at the end (good or bad)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sz="700" dirty="0">
              <a:latin typeface="Calibri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24135" y="757948"/>
            <a:ext cx="4439265" cy="3197001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591800" y="3281198"/>
            <a:ext cx="457200" cy="2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448801" y="3270849"/>
            <a:ext cx="509618" cy="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058400" y="2280249"/>
            <a:ext cx="43332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 descr="C:\Users\Dan\Dropbox\Office\CS 188\Ketrina Art\MDPs\AgentTopDow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852422" y="2966049"/>
            <a:ext cx="815578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13415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179" y="1143000"/>
            <a:ext cx="617764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016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57098"/>
            <a:ext cx="6172200" cy="570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991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644" y="1143000"/>
            <a:ext cx="6186713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7499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972" y="1173166"/>
            <a:ext cx="6154057" cy="568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127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48034"/>
            <a:ext cx="6172200" cy="570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7994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75224"/>
            <a:ext cx="6172200" cy="568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73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198" y="1157224"/>
            <a:ext cx="6179605" cy="570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779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5" y="1143000"/>
            <a:ext cx="61965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3825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38306"/>
            <a:ext cx="6172200" cy="571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223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5" y="1143000"/>
            <a:ext cx="61965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50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Grid World</a:t>
            </a:r>
          </a:p>
        </p:txBody>
      </p:sp>
      <p:sp>
        <p:nvSpPr>
          <p:cNvPr id="18436" name="Rectangle 3"/>
          <p:cNvSpPr txBox="1">
            <a:spLocks noChangeArrowheads="1"/>
          </p:cNvSpPr>
          <p:nvPr/>
        </p:nvSpPr>
        <p:spPr bwMode="auto">
          <a:xfrm>
            <a:off x="225430" y="1166019"/>
            <a:ext cx="7086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A maze-like problem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dirty="0">
                <a:latin typeface="Calibri" pitchFamily="34" charset="0"/>
              </a:rPr>
              <a:t>The agent lives in a grid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dirty="0">
                <a:latin typeface="Calibri" pitchFamily="34" charset="0"/>
              </a:rPr>
              <a:t>Walls block the agent’</a:t>
            </a:r>
            <a:r>
              <a:rPr lang="en-US" altLang="ja-JP" sz="2000" dirty="0">
                <a:latin typeface="Calibri" pitchFamily="34" charset="0"/>
              </a:rPr>
              <a:t>s path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altLang="ja-JP" sz="7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Noisy movement: </a:t>
            </a:r>
            <a:r>
              <a:rPr lang="en-US" altLang="ja-JP" sz="2400" dirty="0">
                <a:solidFill>
                  <a:schemeClr val="accent2"/>
                </a:solidFill>
                <a:latin typeface="Calibri" pitchFamily="34" charset="0"/>
              </a:rPr>
              <a:t>actions do not always go as planned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latin typeface="Calibri" pitchFamily="34" charset="0"/>
              </a:rPr>
              <a:t>80% of the time, the action North takes the agent North 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latin typeface="Calibri" pitchFamily="34" charset="0"/>
              </a:rPr>
              <a:t>10% of the time, North takes the agent West; 10% East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latin typeface="Calibri" pitchFamily="34" charset="0"/>
              </a:rPr>
              <a:t>If there is a wall in the direction the agent would have been taken, the agent stays put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sz="7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The agent receives rewards each time step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dirty="0">
                <a:latin typeface="Calibri" pitchFamily="34" charset="0"/>
              </a:rPr>
              <a:t>Small </a:t>
            </a:r>
            <a:r>
              <a:rPr lang="en-US" altLang="ja-JP" sz="2000" dirty="0">
                <a:latin typeface="Calibri" pitchFamily="34" charset="0"/>
              </a:rPr>
              <a:t>“living” reward each step (can be negative)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dirty="0">
                <a:latin typeface="Calibri" pitchFamily="34" charset="0"/>
              </a:rPr>
              <a:t>Big rewards come at the end (good or bad)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sz="7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Goal: maximize sum of (discounted) rewards</a:t>
            </a:r>
          </a:p>
        </p:txBody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27B4680F-A3E0-4B4F-9914-7D659BC7C2CF}"/>
              </a:ext>
            </a:extLst>
          </p:cNvPr>
          <p:cNvGrpSpPr>
            <a:grpSpLocks/>
          </p:cNvGrpSpPr>
          <p:nvPr/>
        </p:nvGrpSpPr>
        <p:grpSpPr bwMode="auto">
          <a:xfrm>
            <a:off x="9831383" y="1705155"/>
            <a:ext cx="2135187" cy="4875213"/>
            <a:chOff x="4085" y="960"/>
            <a:chExt cx="1345" cy="3071"/>
          </a:xfrm>
        </p:grpSpPr>
        <p:grpSp>
          <p:nvGrpSpPr>
            <p:cNvPr id="15" name="Group 5">
              <a:extLst>
                <a:ext uri="{FF2B5EF4-FFF2-40B4-BE49-F238E27FC236}">
                  <a16:creationId xmlns:a16="http://schemas.microsoft.com/office/drawing/2014/main" id="{72169FB4-83D2-445E-AE95-1290C99B91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5" y="960"/>
              <a:ext cx="1291" cy="1202"/>
              <a:chOff x="2400" y="1401"/>
              <a:chExt cx="1392" cy="1296"/>
            </a:xfrm>
          </p:grpSpPr>
          <p:sp>
            <p:nvSpPr>
              <p:cNvPr id="54" name="AutoShape 6">
                <a:extLst>
                  <a:ext uri="{FF2B5EF4-FFF2-40B4-BE49-F238E27FC236}">
                    <a16:creationId xmlns:a16="http://schemas.microsoft.com/office/drawing/2014/main" id="{4B4A349C-CC34-41FD-A51A-165ECDCD06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5" name="Group 7">
                <a:extLst>
                  <a:ext uri="{FF2B5EF4-FFF2-40B4-BE49-F238E27FC236}">
                    <a16:creationId xmlns:a16="http://schemas.microsoft.com/office/drawing/2014/main" id="{982622FB-6AFF-4D0D-A849-45EEDAA3E3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68" name="Line 8">
                  <a:extLst>
                    <a:ext uri="{FF2B5EF4-FFF2-40B4-BE49-F238E27FC236}">
                      <a16:creationId xmlns:a16="http://schemas.microsoft.com/office/drawing/2014/main" id="{23CFC15E-4302-442B-B86F-48FE9A33821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" name="Line 9">
                  <a:extLst>
                    <a:ext uri="{FF2B5EF4-FFF2-40B4-BE49-F238E27FC236}">
                      <a16:creationId xmlns:a16="http://schemas.microsoft.com/office/drawing/2014/main" id="{F60EB263-9E25-4990-A708-4BE5C99785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" name="Line 10">
                  <a:extLst>
                    <a:ext uri="{FF2B5EF4-FFF2-40B4-BE49-F238E27FC236}">
                      <a16:creationId xmlns:a16="http://schemas.microsoft.com/office/drawing/2014/main" id="{1F8C7C70-B1B5-40F4-9F29-931AC83428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" name="Line 11">
                  <a:extLst>
                    <a:ext uri="{FF2B5EF4-FFF2-40B4-BE49-F238E27FC236}">
                      <a16:creationId xmlns:a16="http://schemas.microsoft.com/office/drawing/2014/main" id="{6DCA0297-F5D1-42BD-B04C-5CB0FEC59C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6" name="Oval 12">
                <a:extLst>
                  <a:ext uri="{FF2B5EF4-FFF2-40B4-BE49-F238E27FC236}">
                    <a16:creationId xmlns:a16="http://schemas.microsoft.com/office/drawing/2014/main" id="{B43ADE6A-B137-4DFC-AAAB-9EA5C27719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57" name="Group 13">
                <a:extLst>
                  <a:ext uri="{FF2B5EF4-FFF2-40B4-BE49-F238E27FC236}">
                    <a16:creationId xmlns:a16="http://schemas.microsoft.com/office/drawing/2014/main" id="{BEB16DF4-3E40-4673-891A-77B70CC4259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64" name="Line 14">
                  <a:extLst>
                    <a:ext uri="{FF2B5EF4-FFF2-40B4-BE49-F238E27FC236}">
                      <a16:creationId xmlns:a16="http://schemas.microsoft.com/office/drawing/2014/main" id="{D10A6D18-BEB5-4958-BF2F-DC2928D4BA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" name="Line 15">
                  <a:extLst>
                    <a:ext uri="{FF2B5EF4-FFF2-40B4-BE49-F238E27FC236}">
                      <a16:creationId xmlns:a16="http://schemas.microsoft.com/office/drawing/2014/main" id="{C7930CC8-5CBA-4801-84D2-C7B7E4877E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" name="Line 16">
                  <a:extLst>
                    <a:ext uri="{FF2B5EF4-FFF2-40B4-BE49-F238E27FC236}">
                      <a16:creationId xmlns:a16="http://schemas.microsoft.com/office/drawing/2014/main" id="{BF4F2E7B-B93E-4EDE-9387-AC8FD51EFC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7" name="Line 17">
                  <a:extLst>
                    <a:ext uri="{FF2B5EF4-FFF2-40B4-BE49-F238E27FC236}">
                      <a16:creationId xmlns:a16="http://schemas.microsoft.com/office/drawing/2014/main" id="{664DB7C9-F313-47C2-9F63-5C6250545BD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8" name="Text Box 18">
                <a:extLst>
                  <a:ext uri="{FF2B5EF4-FFF2-40B4-BE49-F238E27FC236}">
                    <a16:creationId xmlns:a16="http://schemas.microsoft.com/office/drawing/2014/main" id="{7791C2EF-BE0C-40DA-8E3C-C2FF50DA507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59" name="Text Box 19">
                <a:extLst>
                  <a:ext uri="{FF2B5EF4-FFF2-40B4-BE49-F238E27FC236}">
                    <a16:creationId xmlns:a16="http://schemas.microsoft.com/office/drawing/2014/main" id="{E82A3A2B-4AB8-4E36-AD27-F0D84517E0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60" name="Text Box 20">
                <a:extLst>
                  <a:ext uri="{FF2B5EF4-FFF2-40B4-BE49-F238E27FC236}">
                    <a16:creationId xmlns:a16="http://schemas.microsoft.com/office/drawing/2014/main" id="{B64C19EF-ACB1-45D6-9BE4-6A273C5536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61" name="Text Box 21">
                <a:extLst>
                  <a:ext uri="{FF2B5EF4-FFF2-40B4-BE49-F238E27FC236}">
                    <a16:creationId xmlns:a16="http://schemas.microsoft.com/office/drawing/2014/main" id="{6B904E32-7ECA-4F0C-9799-863CFE1A843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62" name="AutoShape 22">
                <a:extLst>
                  <a:ext uri="{FF2B5EF4-FFF2-40B4-BE49-F238E27FC236}">
                    <a16:creationId xmlns:a16="http://schemas.microsoft.com/office/drawing/2014/main" id="{DDFDF877-DF00-4321-A90A-BAF0278AF1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63" name="Text Box 23">
                <a:extLst>
                  <a:ext uri="{FF2B5EF4-FFF2-40B4-BE49-F238E27FC236}">
                    <a16:creationId xmlns:a16="http://schemas.microsoft.com/office/drawing/2014/main" id="{4EA5D80B-960A-4DE9-AF9E-352FBEA704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16" name="Group 24">
              <a:extLst>
                <a:ext uri="{FF2B5EF4-FFF2-40B4-BE49-F238E27FC236}">
                  <a16:creationId xmlns:a16="http://schemas.microsoft.com/office/drawing/2014/main" id="{56666883-B1E9-43A7-9FE9-73F70381D1CF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4128" y="1895"/>
              <a:ext cx="1302" cy="1201"/>
              <a:chOff x="2400" y="1401"/>
              <a:chExt cx="1392" cy="1296"/>
            </a:xfrm>
          </p:grpSpPr>
          <p:sp>
            <p:nvSpPr>
              <p:cNvPr id="36" name="AutoShape 25">
                <a:extLst>
                  <a:ext uri="{FF2B5EF4-FFF2-40B4-BE49-F238E27FC236}">
                    <a16:creationId xmlns:a16="http://schemas.microsoft.com/office/drawing/2014/main" id="{D3F60CD4-4E67-4A57-AF61-6BFBF433A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7" name="Group 26">
                <a:extLst>
                  <a:ext uri="{FF2B5EF4-FFF2-40B4-BE49-F238E27FC236}">
                    <a16:creationId xmlns:a16="http://schemas.microsoft.com/office/drawing/2014/main" id="{DAB0E063-19DB-49C0-B018-BD15B6EA7E4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50" name="Line 27">
                  <a:extLst>
                    <a:ext uri="{FF2B5EF4-FFF2-40B4-BE49-F238E27FC236}">
                      <a16:creationId xmlns:a16="http://schemas.microsoft.com/office/drawing/2014/main" id="{AEAB9CF1-701C-4CAB-BEC2-C466C8FDF3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" name="Line 28">
                  <a:extLst>
                    <a:ext uri="{FF2B5EF4-FFF2-40B4-BE49-F238E27FC236}">
                      <a16:creationId xmlns:a16="http://schemas.microsoft.com/office/drawing/2014/main" id="{66761053-A1F6-43B1-8B73-3E9E31AF2CE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" name="Line 29">
                  <a:extLst>
                    <a:ext uri="{FF2B5EF4-FFF2-40B4-BE49-F238E27FC236}">
                      <a16:creationId xmlns:a16="http://schemas.microsoft.com/office/drawing/2014/main" id="{87B9AFE4-4F35-4D88-8BBF-7A782ED6CC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" name="Line 30">
                  <a:extLst>
                    <a:ext uri="{FF2B5EF4-FFF2-40B4-BE49-F238E27FC236}">
                      <a16:creationId xmlns:a16="http://schemas.microsoft.com/office/drawing/2014/main" id="{D51BE233-AC79-4F8C-BBA0-6BBF2CDA19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" name="Oval 31">
                <a:extLst>
                  <a:ext uri="{FF2B5EF4-FFF2-40B4-BE49-F238E27FC236}">
                    <a16:creationId xmlns:a16="http://schemas.microsoft.com/office/drawing/2014/main" id="{DBFDBD73-FE54-45E7-9999-1B4D192142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" name="Group 32">
                <a:extLst>
                  <a:ext uri="{FF2B5EF4-FFF2-40B4-BE49-F238E27FC236}">
                    <a16:creationId xmlns:a16="http://schemas.microsoft.com/office/drawing/2014/main" id="{AF3E3A4C-3190-456C-9464-604E506C03A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46" name="Line 33">
                  <a:extLst>
                    <a:ext uri="{FF2B5EF4-FFF2-40B4-BE49-F238E27FC236}">
                      <a16:creationId xmlns:a16="http://schemas.microsoft.com/office/drawing/2014/main" id="{AB2E7554-9E36-431C-9A14-C3D98649CF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" name="Line 34">
                  <a:extLst>
                    <a:ext uri="{FF2B5EF4-FFF2-40B4-BE49-F238E27FC236}">
                      <a16:creationId xmlns:a16="http://schemas.microsoft.com/office/drawing/2014/main" id="{2B5D4274-C11D-419C-9B42-EC073AE37B3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" name="Line 35">
                  <a:extLst>
                    <a:ext uri="{FF2B5EF4-FFF2-40B4-BE49-F238E27FC236}">
                      <a16:creationId xmlns:a16="http://schemas.microsoft.com/office/drawing/2014/main" id="{B425E2D2-3881-449F-B8AA-351DD21073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" name="Line 36">
                  <a:extLst>
                    <a:ext uri="{FF2B5EF4-FFF2-40B4-BE49-F238E27FC236}">
                      <a16:creationId xmlns:a16="http://schemas.microsoft.com/office/drawing/2014/main" id="{D0772251-C9E9-4B98-A070-40B45378FD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0" name="Text Box 37">
                <a:extLst>
                  <a:ext uri="{FF2B5EF4-FFF2-40B4-BE49-F238E27FC236}">
                    <a16:creationId xmlns:a16="http://schemas.microsoft.com/office/drawing/2014/main" id="{DD5A85B4-A936-48E0-9780-EA62E47AD29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41" name="Text Box 38">
                <a:extLst>
                  <a:ext uri="{FF2B5EF4-FFF2-40B4-BE49-F238E27FC236}">
                    <a16:creationId xmlns:a16="http://schemas.microsoft.com/office/drawing/2014/main" id="{88098207-6D45-4D19-9B4A-6749F313C9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42" name="Text Box 39">
                <a:extLst>
                  <a:ext uri="{FF2B5EF4-FFF2-40B4-BE49-F238E27FC236}">
                    <a16:creationId xmlns:a16="http://schemas.microsoft.com/office/drawing/2014/main" id="{78DAE7AD-5506-4B10-9E72-F5B4714B3D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43" name="Text Box 40">
                <a:extLst>
                  <a:ext uri="{FF2B5EF4-FFF2-40B4-BE49-F238E27FC236}">
                    <a16:creationId xmlns:a16="http://schemas.microsoft.com/office/drawing/2014/main" id="{8366D779-7AF0-4DAC-98DA-EA085C6435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44" name="AutoShape 41">
                <a:extLst>
                  <a:ext uri="{FF2B5EF4-FFF2-40B4-BE49-F238E27FC236}">
                    <a16:creationId xmlns:a16="http://schemas.microsoft.com/office/drawing/2014/main" id="{93747D5C-37D6-4122-93DF-34DB6281D5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45" name="Text Box 42">
                <a:extLst>
                  <a:ext uri="{FF2B5EF4-FFF2-40B4-BE49-F238E27FC236}">
                    <a16:creationId xmlns:a16="http://schemas.microsoft.com/office/drawing/2014/main" id="{F3A48213-F9E1-4843-8314-AAAA29D92C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17" name="Group 43">
              <a:extLst>
                <a:ext uri="{FF2B5EF4-FFF2-40B4-BE49-F238E27FC236}">
                  <a16:creationId xmlns:a16="http://schemas.microsoft.com/office/drawing/2014/main" id="{42E25C1C-D2CC-42CD-8CEF-BDE0AAF9DC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5" y="2829"/>
              <a:ext cx="1291" cy="1202"/>
              <a:chOff x="2400" y="1401"/>
              <a:chExt cx="1392" cy="1296"/>
            </a:xfrm>
          </p:grpSpPr>
          <p:sp>
            <p:nvSpPr>
              <p:cNvPr id="18" name="AutoShape 44">
                <a:extLst>
                  <a:ext uri="{FF2B5EF4-FFF2-40B4-BE49-F238E27FC236}">
                    <a16:creationId xmlns:a16="http://schemas.microsoft.com/office/drawing/2014/main" id="{D09150A4-FE3C-488D-A225-E3B11560B1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45">
                <a:extLst>
                  <a:ext uri="{FF2B5EF4-FFF2-40B4-BE49-F238E27FC236}">
                    <a16:creationId xmlns:a16="http://schemas.microsoft.com/office/drawing/2014/main" id="{0938AEA1-68A7-43E5-8ACF-C73233325F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32" name="Line 46">
                  <a:extLst>
                    <a:ext uri="{FF2B5EF4-FFF2-40B4-BE49-F238E27FC236}">
                      <a16:creationId xmlns:a16="http://schemas.microsoft.com/office/drawing/2014/main" id="{A5BCB255-44D2-4AD9-BE92-5E5EA5A104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Line 47">
                  <a:extLst>
                    <a:ext uri="{FF2B5EF4-FFF2-40B4-BE49-F238E27FC236}">
                      <a16:creationId xmlns:a16="http://schemas.microsoft.com/office/drawing/2014/main" id="{C16EB3A6-2BD5-4218-B375-AC2C5C1B6E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" name="Line 48">
                  <a:extLst>
                    <a:ext uri="{FF2B5EF4-FFF2-40B4-BE49-F238E27FC236}">
                      <a16:creationId xmlns:a16="http://schemas.microsoft.com/office/drawing/2014/main" id="{1178C522-44DA-408A-8380-91BDA177A9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" name="Line 49">
                  <a:extLst>
                    <a:ext uri="{FF2B5EF4-FFF2-40B4-BE49-F238E27FC236}">
                      <a16:creationId xmlns:a16="http://schemas.microsoft.com/office/drawing/2014/main" id="{44F2065E-3D19-42BF-93E0-0D35257413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" name="Oval 50">
                <a:extLst>
                  <a:ext uri="{FF2B5EF4-FFF2-40B4-BE49-F238E27FC236}">
                    <a16:creationId xmlns:a16="http://schemas.microsoft.com/office/drawing/2014/main" id="{6CABD107-16AF-435B-B056-FF5B72517B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1" name="Group 51">
                <a:extLst>
                  <a:ext uri="{FF2B5EF4-FFF2-40B4-BE49-F238E27FC236}">
                    <a16:creationId xmlns:a16="http://schemas.microsoft.com/office/drawing/2014/main" id="{8D4DC34F-6307-4286-90ED-213CF8AA50B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28" name="Line 52">
                  <a:extLst>
                    <a:ext uri="{FF2B5EF4-FFF2-40B4-BE49-F238E27FC236}">
                      <a16:creationId xmlns:a16="http://schemas.microsoft.com/office/drawing/2014/main" id="{9231810B-B309-43B7-A2FD-FA7B0085BDC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Line 53">
                  <a:extLst>
                    <a:ext uri="{FF2B5EF4-FFF2-40B4-BE49-F238E27FC236}">
                      <a16:creationId xmlns:a16="http://schemas.microsoft.com/office/drawing/2014/main" id="{E224D19D-31C5-446A-A23C-7F552F9AFF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Line 54">
                  <a:extLst>
                    <a:ext uri="{FF2B5EF4-FFF2-40B4-BE49-F238E27FC236}">
                      <a16:creationId xmlns:a16="http://schemas.microsoft.com/office/drawing/2014/main" id="{EDD136A0-2D8E-42FB-B0A1-BD603A90C9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55">
                  <a:extLst>
                    <a:ext uri="{FF2B5EF4-FFF2-40B4-BE49-F238E27FC236}">
                      <a16:creationId xmlns:a16="http://schemas.microsoft.com/office/drawing/2014/main" id="{DF864C1B-E402-4E3A-B855-1F186CD569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" name="Text Box 56">
                <a:extLst>
                  <a:ext uri="{FF2B5EF4-FFF2-40B4-BE49-F238E27FC236}">
                    <a16:creationId xmlns:a16="http://schemas.microsoft.com/office/drawing/2014/main" id="{33863DC6-19F8-4D8F-9EDE-FA652FFD2B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23" name="Text Box 57">
                <a:extLst>
                  <a:ext uri="{FF2B5EF4-FFF2-40B4-BE49-F238E27FC236}">
                    <a16:creationId xmlns:a16="http://schemas.microsoft.com/office/drawing/2014/main" id="{E07A52A6-B187-4495-9F65-C19E75B215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24" name="Text Box 58">
                <a:extLst>
                  <a:ext uri="{FF2B5EF4-FFF2-40B4-BE49-F238E27FC236}">
                    <a16:creationId xmlns:a16="http://schemas.microsoft.com/office/drawing/2014/main" id="{E4D8D291-6420-433B-838C-7236E61B747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25" name="Text Box 59">
                <a:extLst>
                  <a:ext uri="{FF2B5EF4-FFF2-40B4-BE49-F238E27FC236}">
                    <a16:creationId xmlns:a16="http://schemas.microsoft.com/office/drawing/2014/main" id="{336BACCB-113F-4F1D-8568-1F32936016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26" name="AutoShape 60">
                <a:extLst>
                  <a:ext uri="{FF2B5EF4-FFF2-40B4-BE49-F238E27FC236}">
                    <a16:creationId xmlns:a16="http://schemas.microsoft.com/office/drawing/2014/main" id="{8CB909F6-F359-47D1-8458-A671B4000E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7" name="Text Box 61">
                <a:extLst>
                  <a:ext uri="{FF2B5EF4-FFF2-40B4-BE49-F238E27FC236}">
                    <a16:creationId xmlns:a16="http://schemas.microsoft.com/office/drawing/2014/main" id="{F5D8E585-F5A0-44E8-A099-328F368C5F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</p:grpSp>
      <p:sp>
        <p:nvSpPr>
          <p:cNvPr id="72" name="AutoShape 62">
            <a:extLst>
              <a:ext uri="{FF2B5EF4-FFF2-40B4-BE49-F238E27FC236}">
                <a16:creationId xmlns:a16="http://schemas.microsoft.com/office/drawing/2014/main" id="{F8161C69-2A0B-44DD-9C13-10FBC13C5C55}"/>
              </a:ext>
            </a:extLst>
          </p:cNvPr>
          <p:cNvSpPr>
            <a:spLocks/>
          </p:cNvSpPr>
          <p:nvPr/>
        </p:nvSpPr>
        <p:spPr bwMode="auto">
          <a:xfrm>
            <a:off x="9299570" y="3838755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AutoShape 63">
            <a:extLst>
              <a:ext uri="{FF2B5EF4-FFF2-40B4-BE49-F238E27FC236}">
                <a16:creationId xmlns:a16="http://schemas.microsoft.com/office/drawing/2014/main" id="{030B563E-FF84-4AB3-84EC-95CCF0696869}"/>
              </a:ext>
            </a:extLst>
          </p:cNvPr>
          <p:cNvSpPr>
            <a:spLocks/>
          </p:cNvSpPr>
          <p:nvPr/>
        </p:nvSpPr>
        <p:spPr bwMode="auto">
          <a:xfrm>
            <a:off x="9299570" y="2314755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AutoShape 64">
            <a:extLst>
              <a:ext uri="{FF2B5EF4-FFF2-40B4-BE49-F238E27FC236}">
                <a16:creationId xmlns:a16="http://schemas.microsoft.com/office/drawing/2014/main" id="{736ACF79-8A69-4FB9-99E4-62A5A68292F0}"/>
              </a:ext>
            </a:extLst>
          </p:cNvPr>
          <p:cNvSpPr>
            <a:spLocks/>
          </p:cNvSpPr>
          <p:nvPr/>
        </p:nvSpPr>
        <p:spPr bwMode="auto">
          <a:xfrm>
            <a:off x="9299570" y="5362755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75" name="Picture 74" descr="txp_fig">
            <a:extLst>
              <a:ext uri="{FF2B5EF4-FFF2-40B4-BE49-F238E27FC236}">
                <a16:creationId xmlns:a16="http://schemas.microsoft.com/office/drawing/2014/main" id="{E1984D3C-6CB3-4E37-9DD3-796173782F6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8689970" y="2646245"/>
            <a:ext cx="211138" cy="351897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xp_fig">
            <a:extLst>
              <a:ext uri="{FF2B5EF4-FFF2-40B4-BE49-F238E27FC236}">
                <a16:creationId xmlns:a16="http://schemas.microsoft.com/office/drawing/2014/main" id="{203306C4-3328-4244-BCD6-5DEFBB8A974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8664869" y="4190321"/>
            <a:ext cx="280688" cy="327002"/>
          </a:xfrm>
          <a:prstGeom prst="rect">
            <a:avLst/>
          </a:prstGeom>
          <a:noFill/>
          <a:ln/>
          <a:effectLst/>
        </p:spPr>
      </p:pic>
      <p:pic>
        <p:nvPicPr>
          <p:cNvPr id="77" name="Picture 76" descr="txp_fig">
            <a:extLst>
              <a:ext uri="{FF2B5EF4-FFF2-40B4-BE49-F238E27FC236}">
                <a16:creationId xmlns:a16="http://schemas.microsoft.com/office/drawing/2014/main" id="{F3F2C9CA-B27F-4D00-976E-AF74FEA075C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8583542" y="5558615"/>
            <a:ext cx="514651" cy="560927"/>
          </a:xfrm>
          <a:prstGeom prst="rect">
            <a:avLst/>
          </a:prstGeom>
          <a:noFill/>
          <a:ln/>
          <a:effectLst/>
        </p:spPr>
      </p:pic>
      <p:pic>
        <p:nvPicPr>
          <p:cNvPr id="78" name="Picture 3" descr="C:\Users\Dan\Dropbox\Office\CS 188\Ketrina Art\MDPs\Discounting.png">
            <a:extLst>
              <a:ext uri="{FF2B5EF4-FFF2-40B4-BE49-F238E27FC236}">
                <a16:creationId xmlns:a16="http://schemas.microsoft.com/office/drawing/2014/main" id="{51B5A231-A6CB-461A-BD67-EC776ACDA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 l="73764" t="76543" r="1569"/>
          <a:stretch>
            <a:fillRect/>
          </a:stretch>
        </p:blipFill>
        <p:spPr bwMode="auto">
          <a:xfrm>
            <a:off x="7013570" y="5515155"/>
            <a:ext cx="1562540" cy="990600"/>
          </a:xfrm>
          <a:prstGeom prst="rect">
            <a:avLst/>
          </a:prstGeom>
          <a:noFill/>
        </p:spPr>
      </p:pic>
      <p:pic>
        <p:nvPicPr>
          <p:cNvPr id="79" name="Picture 3">
            <a:extLst>
              <a:ext uri="{FF2B5EF4-FFF2-40B4-BE49-F238E27FC236}">
                <a16:creationId xmlns:a16="http://schemas.microsoft.com/office/drawing/2014/main" id="{3BF375BD-9374-4532-A2C6-BDDD3A454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89770" y="2009955"/>
            <a:ext cx="1761584" cy="1524000"/>
          </a:xfrm>
          <a:prstGeom prst="rect">
            <a:avLst/>
          </a:prstGeom>
          <a:noFill/>
        </p:spPr>
      </p:pic>
      <p:pic>
        <p:nvPicPr>
          <p:cNvPr id="80" name="Picture 3" descr="C:\Users\Dan\Dropbox\Office\CS 188\Ketrina Art\MDPs\Discounting.png">
            <a:extLst>
              <a:ext uri="{FF2B5EF4-FFF2-40B4-BE49-F238E27FC236}">
                <a16:creationId xmlns:a16="http://schemas.microsoft.com/office/drawing/2014/main" id="{943F9C0B-DEFF-4B8A-8510-F69B90E73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 l="73764" t="38272" r="1569" b="35802"/>
          <a:stretch>
            <a:fillRect/>
          </a:stretch>
        </p:blipFill>
        <p:spPr bwMode="auto">
          <a:xfrm>
            <a:off x="7089770" y="3762555"/>
            <a:ext cx="1566128" cy="10973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k=100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9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746" y="1130418"/>
            <a:ext cx="6190508" cy="572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671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Iteration</a:t>
            </a:r>
          </a:p>
        </p:txBody>
      </p:sp>
      <p:sp>
        <p:nvSpPr>
          <p:cNvPr id="17612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Alternative approach for optimal values:</a:t>
            </a:r>
          </a:p>
          <a:p>
            <a:pPr lvl="1">
              <a:buClr>
                <a:schemeClr val="tx1"/>
              </a:buClr>
            </a:pPr>
            <a:r>
              <a:rPr lang="en-US" sz="2800" dirty="0">
                <a:solidFill>
                  <a:schemeClr val="tx2"/>
                </a:solidFill>
              </a:rPr>
              <a:t>Step 1</a:t>
            </a:r>
            <a:r>
              <a:rPr lang="en-US" sz="2800" dirty="0"/>
              <a:t>: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>
                <a:solidFill>
                  <a:srgbClr val="C00000"/>
                </a:solidFill>
              </a:rPr>
              <a:t>Policy evaluation</a:t>
            </a:r>
            <a:r>
              <a:rPr lang="en-US" sz="2800" dirty="0"/>
              <a:t>: calculate utilities for some fixed policy (not optimal utilities!) until convergence</a:t>
            </a:r>
          </a:p>
          <a:p>
            <a:pPr lvl="1">
              <a:buClr>
                <a:schemeClr val="tx1"/>
              </a:buClr>
            </a:pPr>
            <a:r>
              <a:rPr lang="en-US" sz="2800" dirty="0">
                <a:solidFill>
                  <a:schemeClr val="tx2"/>
                </a:solidFill>
              </a:rPr>
              <a:t>Step 2</a:t>
            </a:r>
            <a:r>
              <a:rPr lang="en-US" sz="2800" dirty="0"/>
              <a:t>: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>
                <a:solidFill>
                  <a:srgbClr val="C00000"/>
                </a:solidFill>
              </a:rPr>
              <a:t>Policy improvement</a:t>
            </a:r>
            <a:r>
              <a:rPr lang="en-US" sz="2800" dirty="0"/>
              <a:t>: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/>
              <a:t>update policy using one-step look-ahead with resulting converged (but not optimal!) utilities as future values</a:t>
            </a:r>
          </a:p>
          <a:p>
            <a:pPr lvl="1">
              <a:buClr>
                <a:schemeClr val="tx1"/>
              </a:buClr>
            </a:pPr>
            <a:r>
              <a:rPr lang="en-US" sz="2800" dirty="0">
                <a:solidFill>
                  <a:schemeClr val="tx2"/>
                </a:solidFill>
              </a:rPr>
              <a:t>Repeat</a:t>
            </a:r>
            <a:r>
              <a:rPr lang="en-US" sz="2800" dirty="0"/>
              <a:t> steps until policy converges</a:t>
            </a:r>
          </a:p>
          <a:p>
            <a:pPr lvl="1"/>
            <a:endParaRPr lang="en-US" sz="2400" dirty="0"/>
          </a:p>
          <a:p>
            <a:r>
              <a:rPr lang="en-US" sz="2800" dirty="0"/>
              <a:t>This is </a:t>
            </a:r>
            <a:r>
              <a:rPr lang="en-US" sz="2800" dirty="0">
                <a:solidFill>
                  <a:srgbClr val="CC0000"/>
                </a:solidFill>
              </a:rPr>
              <a:t>policy iteration</a:t>
            </a:r>
          </a:p>
          <a:p>
            <a:pPr lvl="1"/>
            <a:r>
              <a:rPr lang="en-US" sz="2800" dirty="0"/>
              <a:t>It’s still optimal!</a:t>
            </a:r>
          </a:p>
          <a:p>
            <a:pPr lvl="1"/>
            <a:r>
              <a:rPr lang="en-US" sz="2800" dirty="0"/>
              <a:t>Can converge (much) faster under some conditions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Policy Iteration</a:t>
            </a:r>
          </a:p>
        </p:txBody>
      </p:sp>
      <p:sp>
        <p:nvSpPr>
          <p:cNvPr id="1762307" name="Rectangle 3"/>
          <p:cNvSpPr>
            <a:spLocks noGrp="1" noChangeArrowheads="1"/>
          </p:cNvSpPr>
          <p:nvPr>
            <p:ph idx="1"/>
          </p:nvPr>
        </p:nvSpPr>
        <p:spPr>
          <a:xfrm>
            <a:off x="552099" y="1113178"/>
            <a:ext cx="11329350" cy="2039539"/>
          </a:xfrm>
        </p:spPr>
        <p:txBody>
          <a:bodyPr/>
          <a:lstStyle/>
          <a:p>
            <a:pPr lvl="3"/>
            <a:endParaRPr lang="en-US" sz="1400" dirty="0"/>
          </a:p>
          <a:p>
            <a:r>
              <a:rPr lang="en-US" dirty="0"/>
              <a:t>Evaluation: For fixed current policy </a:t>
            </a:r>
            <a:r>
              <a:rPr lang="en-US" dirty="0">
                <a:sym typeface="Symbol" pitchFamily="18" charset="2"/>
              </a:rPr>
              <a:t>, find values with policy evaluation:</a:t>
            </a:r>
          </a:p>
          <a:p>
            <a:pPr lvl="1"/>
            <a:r>
              <a:rPr lang="en-US" sz="2800" dirty="0">
                <a:sym typeface="Symbol" pitchFamily="18" charset="2"/>
              </a:rPr>
              <a:t>Iterate until values converge:</a:t>
            </a:r>
          </a:p>
          <a:p>
            <a:endParaRPr lang="en-US" dirty="0">
              <a:sym typeface="Symbol" pitchFamily="18" charset="2"/>
            </a:endParaRPr>
          </a:p>
          <a:p>
            <a:endParaRPr lang="en-US" dirty="0">
              <a:sym typeface="Symbol" pitchFamily="18" charset="2"/>
            </a:endParaRPr>
          </a:p>
          <a:p>
            <a:endParaRPr lang="en-US" dirty="0">
              <a:sym typeface="Symbol" pitchFamily="18" charset="2"/>
            </a:endParaRPr>
          </a:p>
          <a:p>
            <a:r>
              <a:rPr lang="en-US" dirty="0"/>
              <a:t>Improvement: For fixed values, get a better policy using policy extraction</a:t>
            </a:r>
          </a:p>
          <a:p>
            <a:pPr lvl="1"/>
            <a:r>
              <a:rPr lang="en-US" sz="2800" dirty="0"/>
              <a:t>One-step look-ahead:</a:t>
            </a:r>
          </a:p>
          <a:p>
            <a:endParaRPr lang="en-US" dirty="0">
              <a:sym typeface="Symbol" pitchFamily="18" charset="2"/>
            </a:endParaRPr>
          </a:p>
        </p:txBody>
      </p:sp>
      <p:pic>
        <p:nvPicPr>
          <p:cNvPr id="9" name="Picture 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2030087" y="2766204"/>
            <a:ext cx="7834776" cy="690721"/>
          </a:xfrm>
          <a:prstGeom prst="rect">
            <a:avLst/>
          </a:prstGeom>
          <a:noFill/>
          <a:ln/>
          <a:effectLst/>
        </p:spPr>
      </p:pic>
      <p:pic>
        <p:nvPicPr>
          <p:cNvPr id="10" name="Picture 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2030087" y="5151288"/>
            <a:ext cx="7215495" cy="641061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495300" y="1102743"/>
            <a:ext cx="11621938" cy="5257800"/>
          </a:xfrm>
        </p:spPr>
        <p:txBody>
          <a:bodyPr/>
          <a:lstStyle/>
          <a:p>
            <a:r>
              <a:rPr lang="en-US" dirty="0"/>
              <a:t>Both value iteration and policy iteration compute the same thing                     (all optimal values)</a:t>
            </a:r>
          </a:p>
          <a:p>
            <a:pPr lvl="3"/>
            <a:endParaRPr lang="en-US" sz="1400" dirty="0"/>
          </a:p>
          <a:p>
            <a:r>
              <a:rPr lang="en-US" dirty="0"/>
              <a:t>In value iteration:</a:t>
            </a:r>
          </a:p>
          <a:p>
            <a:pPr lvl="1"/>
            <a:r>
              <a:rPr lang="en-US" dirty="0"/>
              <a:t>Every iteration updates both the values and (implicitly) the policy</a:t>
            </a:r>
          </a:p>
          <a:p>
            <a:pPr lvl="1"/>
            <a:r>
              <a:rPr lang="en-US" dirty="0"/>
              <a:t>We don’t track the policy, but taking the max over actions implicitly </a:t>
            </a:r>
            <a:r>
              <a:rPr lang="en-US" dirty="0" err="1"/>
              <a:t>recomputes</a:t>
            </a:r>
            <a:r>
              <a:rPr lang="en-US" dirty="0"/>
              <a:t> it</a:t>
            </a:r>
          </a:p>
          <a:p>
            <a:pPr lvl="3"/>
            <a:endParaRPr lang="en-US" sz="1400" dirty="0"/>
          </a:p>
          <a:p>
            <a:r>
              <a:rPr lang="en-US" dirty="0"/>
              <a:t>In policy iteration:</a:t>
            </a:r>
          </a:p>
          <a:p>
            <a:pPr lvl="1"/>
            <a:r>
              <a:rPr lang="en-US" dirty="0"/>
              <a:t>We do several passes that update utilities with fixed policy (each pass is fast because we consider only one action, not all of them)</a:t>
            </a:r>
          </a:p>
          <a:p>
            <a:pPr lvl="1"/>
            <a:r>
              <a:rPr lang="en-US" dirty="0"/>
              <a:t>After the policy is evaluated, a new policy is chosen (slow like a value iteration pass)</a:t>
            </a:r>
          </a:p>
          <a:p>
            <a:pPr lvl="1"/>
            <a:r>
              <a:rPr lang="en-US" dirty="0"/>
              <a:t>The new policy will be better (or we’re done)</a:t>
            </a:r>
          </a:p>
          <a:p>
            <a:pPr lvl="4"/>
            <a:endParaRPr lang="en-US" sz="1400" dirty="0"/>
          </a:p>
          <a:p>
            <a:pPr>
              <a:spcBef>
                <a:spcPts val="1200"/>
              </a:spcBef>
            </a:pPr>
            <a:r>
              <a:rPr lang="en-US" dirty="0"/>
              <a:t>(Both are </a:t>
            </a:r>
            <a:r>
              <a:rPr lang="en-US" dirty="0">
                <a:solidFill>
                  <a:srgbClr val="C00000"/>
                </a:solidFill>
              </a:rPr>
              <a:t>dynamic programs </a:t>
            </a:r>
            <a:r>
              <a:rPr lang="en-US" dirty="0"/>
              <a:t>for solving MDPs)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MDP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9" y="1113178"/>
            <a:ext cx="11197078" cy="2039539"/>
          </a:xfrm>
        </p:spPr>
        <p:txBody>
          <a:bodyPr/>
          <a:lstStyle/>
          <a:p>
            <a:r>
              <a:rPr lang="en-US" sz="2800" dirty="0"/>
              <a:t>So you want to….</a:t>
            </a:r>
          </a:p>
          <a:p>
            <a:pPr lvl="1"/>
            <a:r>
              <a:rPr lang="en-US" sz="2800" dirty="0"/>
              <a:t>Compute optimal </a:t>
            </a:r>
            <a:r>
              <a:rPr lang="en-US" sz="2800" dirty="0">
                <a:solidFill>
                  <a:srgbClr val="C00000"/>
                </a:solidFill>
              </a:rPr>
              <a:t>values</a:t>
            </a:r>
            <a:r>
              <a:rPr lang="en-US" sz="2800" dirty="0"/>
              <a:t>: use </a:t>
            </a:r>
            <a:r>
              <a:rPr lang="en-US" sz="2800" dirty="0">
                <a:solidFill>
                  <a:schemeClr val="tx2"/>
                </a:solidFill>
              </a:rPr>
              <a:t>value iteration </a:t>
            </a:r>
            <a:r>
              <a:rPr lang="en-US" sz="2800" dirty="0"/>
              <a:t>or </a:t>
            </a:r>
            <a:r>
              <a:rPr lang="en-US" sz="2800" dirty="0">
                <a:solidFill>
                  <a:schemeClr val="tx2"/>
                </a:solidFill>
              </a:rPr>
              <a:t>policy iteration</a:t>
            </a:r>
          </a:p>
          <a:p>
            <a:pPr lvl="1"/>
            <a:r>
              <a:rPr lang="en-US" sz="2800" dirty="0"/>
              <a:t>Compute </a:t>
            </a:r>
            <a:r>
              <a:rPr lang="en-US" sz="2800" dirty="0">
                <a:solidFill>
                  <a:srgbClr val="C00000"/>
                </a:solidFill>
              </a:rPr>
              <a:t>values</a:t>
            </a:r>
            <a:r>
              <a:rPr lang="en-US" sz="2800" dirty="0"/>
              <a:t> for a particular </a:t>
            </a:r>
            <a:r>
              <a:rPr lang="en-US" sz="2800" dirty="0">
                <a:solidFill>
                  <a:srgbClr val="C00000"/>
                </a:solidFill>
              </a:rPr>
              <a:t>policy</a:t>
            </a:r>
            <a:r>
              <a:rPr lang="en-US" sz="2800" dirty="0"/>
              <a:t>: use </a:t>
            </a:r>
            <a:r>
              <a:rPr lang="en-US" sz="2800" dirty="0">
                <a:solidFill>
                  <a:schemeClr val="tx2"/>
                </a:solidFill>
              </a:rPr>
              <a:t>policy evaluation</a:t>
            </a:r>
          </a:p>
          <a:p>
            <a:pPr lvl="1"/>
            <a:r>
              <a:rPr lang="en-US" sz="2800" dirty="0"/>
              <a:t>Turn your </a:t>
            </a:r>
            <a:r>
              <a:rPr lang="en-US" sz="2800" dirty="0">
                <a:solidFill>
                  <a:srgbClr val="C00000"/>
                </a:solidFill>
              </a:rPr>
              <a:t>values</a:t>
            </a:r>
            <a:r>
              <a:rPr lang="en-US" sz="2800" dirty="0"/>
              <a:t> into a </a:t>
            </a:r>
            <a:r>
              <a:rPr lang="en-US" sz="2800" dirty="0">
                <a:solidFill>
                  <a:srgbClr val="C00000"/>
                </a:solidFill>
              </a:rPr>
              <a:t>policy</a:t>
            </a:r>
            <a:r>
              <a:rPr lang="en-US" sz="2800" dirty="0"/>
              <a:t>: use </a:t>
            </a:r>
            <a:r>
              <a:rPr lang="en-US" sz="2800" dirty="0">
                <a:solidFill>
                  <a:schemeClr val="tx2"/>
                </a:solidFill>
              </a:rPr>
              <a:t>policy extraction </a:t>
            </a:r>
            <a:r>
              <a:rPr lang="en-US" sz="2800" dirty="0"/>
              <a:t>(one-step </a:t>
            </a:r>
            <a:r>
              <a:rPr lang="en-US" sz="2800" dirty="0" err="1"/>
              <a:t>lookahead</a:t>
            </a:r>
            <a:r>
              <a:rPr lang="en-US" sz="2800" dirty="0"/>
              <a:t>)</a:t>
            </a:r>
          </a:p>
          <a:p>
            <a:pPr lvl="1"/>
            <a:endParaRPr lang="en-US" sz="2400" dirty="0"/>
          </a:p>
          <a:p>
            <a:r>
              <a:rPr lang="en-US" sz="2800" dirty="0"/>
              <a:t>These all look the same!</a:t>
            </a:r>
          </a:p>
          <a:p>
            <a:pPr lvl="1"/>
            <a:r>
              <a:rPr lang="en-US" sz="2800" dirty="0"/>
              <a:t>They basically are – they are all variations of Bellman updates</a:t>
            </a:r>
          </a:p>
          <a:p>
            <a:pPr lvl="1"/>
            <a:r>
              <a:rPr lang="en-US" sz="2800" dirty="0"/>
              <a:t>They all use one-step lookahead expectimax fragments</a:t>
            </a:r>
          </a:p>
          <a:p>
            <a:pPr lvl="1"/>
            <a:r>
              <a:rPr lang="en-US" sz="2800" dirty="0"/>
              <a:t>They differ only in whether we plug in a fixed policy or max over actions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1E4E8-609A-4C98-A80D-CD7885BAE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MDP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64EA02-9426-41F6-A796-1FA52CB1519A}"/>
                  </a:ext>
                </a:extLst>
              </p:cNvPr>
              <p:cNvSpPr txBox="1"/>
              <p:nvPr/>
            </p:nvSpPr>
            <p:spPr>
              <a:xfrm>
                <a:off x="3726873" y="1149927"/>
                <a:ext cx="7668491" cy="5628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𝑉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𝑉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𝑉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𝑎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)]</m:t>
                              </m:r>
                            </m:e>
                          </m:func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  </m:t>
                          </m:r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∀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𝑎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𝛾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]</m:t>
                          </m:r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𝑜𝑙𝑑</m:t>
                                          </m:r>
                                        </m:sub>
                                      </m:sSub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64EA02-9426-41F6-A796-1FA52CB15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873" y="1149927"/>
                <a:ext cx="7668491" cy="56282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119F65F-C6D8-4675-A09A-28505B495D7D}"/>
              </a:ext>
            </a:extLst>
          </p:cNvPr>
          <p:cNvSpPr txBox="1"/>
          <p:nvPr/>
        </p:nvSpPr>
        <p:spPr>
          <a:xfrm>
            <a:off x="552099" y="2026673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Bellman equations: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F1FAB8-B016-450C-BBCF-163CFF0AD157}"/>
              </a:ext>
            </a:extLst>
          </p:cNvPr>
          <p:cNvSpPr txBox="1"/>
          <p:nvPr/>
        </p:nvSpPr>
        <p:spPr>
          <a:xfrm>
            <a:off x="552099" y="2741683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Value iteration: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87591-F8B0-4744-85F7-49C95A662ED2}"/>
              </a:ext>
            </a:extLst>
          </p:cNvPr>
          <p:cNvSpPr txBox="1"/>
          <p:nvPr/>
        </p:nvSpPr>
        <p:spPr>
          <a:xfrm>
            <a:off x="552099" y="3509420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Q-iteration: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2F2547-37AC-4B5A-839D-2EE017E2FB77}"/>
              </a:ext>
            </a:extLst>
          </p:cNvPr>
          <p:cNvSpPr txBox="1"/>
          <p:nvPr/>
        </p:nvSpPr>
        <p:spPr>
          <a:xfrm>
            <a:off x="509052" y="4252886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Policy extraction: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DA41B4-1D5F-4A7E-8159-A198745C9E9C}"/>
              </a:ext>
            </a:extLst>
          </p:cNvPr>
          <p:cNvSpPr txBox="1"/>
          <p:nvPr/>
        </p:nvSpPr>
        <p:spPr>
          <a:xfrm>
            <a:off x="509052" y="5735633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Policy improvement: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D9A8CF-BBA6-469E-947E-DF15154F01EF}"/>
              </a:ext>
            </a:extLst>
          </p:cNvPr>
          <p:cNvSpPr txBox="1"/>
          <p:nvPr/>
        </p:nvSpPr>
        <p:spPr>
          <a:xfrm>
            <a:off x="509052" y="4992167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Policy evaluation: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43BACD-98CE-4875-8D14-C391C366B44B}"/>
              </a:ext>
            </a:extLst>
          </p:cNvPr>
          <p:cNvSpPr txBox="1"/>
          <p:nvPr/>
        </p:nvSpPr>
        <p:spPr>
          <a:xfrm>
            <a:off x="509052" y="1301015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Standard expectimax:</a:t>
            </a:r>
          </a:p>
        </p:txBody>
      </p:sp>
    </p:spTree>
    <p:extLst>
      <p:ext uri="{BB962C8B-B14F-4D97-AF65-F5344CB8AC3E}">
        <p14:creationId xmlns:p14="http://schemas.microsoft.com/office/powerpoint/2010/main" val="40281598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1E4E8-609A-4C98-A80D-CD7885BAE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MDP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64EA02-9426-41F6-A796-1FA52CB1519A}"/>
                  </a:ext>
                </a:extLst>
              </p:cNvPr>
              <p:cNvSpPr txBox="1"/>
              <p:nvPr/>
            </p:nvSpPr>
            <p:spPr>
              <a:xfrm>
                <a:off x="3726873" y="1149927"/>
                <a:ext cx="7668491" cy="5628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rgbClr val="0000E8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𝑉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dirty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b="0" i="1" dirty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en-US" sz="2000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r>
                                <a:rPr lang="en-US" sz="20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  <m:r>
                                <a:rPr lang="en-US" sz="2000" b="0" i="1" dirty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  <m:r>
                                <a:rPr lang="en-US" sz="2000" b="0" i="1" dirty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b="0" i="1" dirty="0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dirty="0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b="0" i="1" dirty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00E8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𝑉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𝑉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sz="20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i="1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𝑎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b="0" i="1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]</m:t>
                              </m:r>
                            </m:e>
                          </m:func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 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∀ 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𝑎</m:t>
                      </m:r>
                    </m:oMath>
                  </m:oMathPara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𝛾</m:t>
                              </m:r>
                              <m:r>
                                <a:rPr lang="en-US" sz="2000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sz="2000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]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𝑜𝑙𝑑</m:t>
                                          </m:r>
                                        </m:sub>
                                      </m:sSub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64EA02-9426-41F6-A796-1FA52CB15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873" y="1149927"/>
                <a:ext cx="7668491" cy="56282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119F65F-C6D8-4675-A09A-28505B495D7D}"/>
              </a:ext>
            </a:extLst>
          </p:cNvPr>
          <p:cNvSpPr txBox="1"/>
          <p:nvPr/>
        </p:nvSpPr>
        <p:spPr>
          <a:xfrm>
            <a:off x="552099" y="2026673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Bellman equations: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F1FAB8-B016-450C-BBCF-163CFF0AD157}"/>
              </a:ext>
            </a:extLst>
          </p:cNvPr>
          <p:cNvSpPr txBox="1"/>
          <p:nvPr/>
        </p:nvSpPr>
        <p:spPr>
          <a:xfrm>
            <a:off x="552099" y="2741683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Value iteration: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87591-F8B0-4744-85F7-49C95A662ED2}"/>
              </a:ext>
            </a:extLst>
          </p:cNvPr>
          <p:cNvSpPr txBox="1"/>
          <p:nvPr/>
        </p:nvSpPr>
        <p:spPr>
          <a:xfrm>
            <a:off x="552099" y="3509420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Q-iteration: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2F2547-37AC-4B5A-839D-2EE017E2FB77}"/>
              </a:ext>
            </a:extLst>
          </p:cNvPr>
          <p:cNvSpPr txBox="1"/>
          <p:nvPr/>
        </p:nvSpPr>
        <p:spPr>
          <a:xfrm>
            <a:off x="509052" y="4252886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Policy extraction: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DA41B4-1D5F-4A7E-8159-A198745C9E9C}"/>
              </a:ext>
            </a:extLst>
          </p:cNvPr>
          <p:cNvSpPr txBox="1"/>
          <p:nvPr/>
        </p:nvSpPr>
        <p:spPr>
          <a:xfrm>
            <a:off x="509052" y="5735633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Policy improvement: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CD579E-0965-4124-92A1-E29A8195F7AE}"/>
              </a:ext>
            </a:extLst>
          </p:cNvPr>
          <p:cNvSpPr txBox="1"/>
          <p:nvPr/>
        </p:nvSpPr>
        <p:spPr>
          <a:xfrm>
            <a:off x="509052" y="4992167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Policy evaluation: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79E4F8-F281-4891-B278-63D84985E80E}"/>
              </a:ext>
            </a:extLst>
          </p:cNvPr>
          <p:cNvSpPr txBox="1"/>
          <p:nvPr/>
        </p:nvSpPr>
        <p:spPr>
          <a:xfrm>
            <a:off x="509052" y="1301015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Standard expectimax:</a:t>
            </a:r>
          </a:p>
        </p:txBody>
      </p:sp>
    </p:spTree>
    <p:extLst>
      <p:ext uri="{BB962C8B-B14F-4D97-AF65-F5344CB8AC3E}">
        <p14:creationId xmlns:p14="http://schemas.microsoft.com/office/powerpoint/2010/main" val="5151830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1E4E8-609A-4C98-A80D-CD7885BAE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MDP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64EA02-9426-41F6-A796-1FA52CB1519A}"/>
                  </a:ext>
                </a:extLst>
              </p:cNvPr>
              <p:cNvSpPr txBox="1"/>
              <p:nvPr/>
            </p:nvSpPr>
            <p:spPr>
              <a:xfrm>
                <a:off x="3726873" y="1149927"/>
                <a:ext cx="7668491" cy="5628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𝑉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𝑉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𝑉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𝑎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)]</m:t>
                              </m:r>
                            </m:e>
                          </m:func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  </m:t>
                          </m:r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∀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𝑎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𝛾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]</m:t>
                          </m:r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𝑜𝑙𝑑</m:t>
                                          </m:r>
                                        </m:sub>
                                      </m:sSub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64EA02-9426-41F6-A796-1FA52CB15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873" y="1149927"/>
                <a:ext cx="7668491" cy="56282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119F65F-C6D8-4675-A09A-28505B495D7D}"/>
              </a:ext>
            </a:extLst>
          </p:cNvPr>
          <p:cNvSpPr txBox="1"/>
          <p:nvPr/>
        </p:nvSpPr>
        <p:spPr>
          <a:xfrm>
            <a:off x="552099" y="2026673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Bellman equations: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F1FAB8-B016-450C-BBCF-163CFF0AD157}"/>
              </a:ext>
            </a:extLst>
          </p:cNvPr>
          <p:cNvSpPr txBox="1"/>
          <p:nvPr/>
        </p:nvSpPr>
        <p:spPr>
          <a:xfrm>
            <a:off x="552099" y="2741683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Value iteration: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87591-F8B0-4744-85F7-49C95A662ED2}"/>
              </a:ext>
            </a:extLst>
          </p:cNvPr>
          <p:cNvSpPr txBox="1"/>
          <p:nvPr/>
        </p:nvSpPr>
        <p:spPr>
          <a:xfrm>
            <a:off x="552099" y="3509420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Q-iteration: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2F2547-37AC-4B5A-839D-2EE017E2FB77}"/>
              </a:ext>
            </a:extLst>
          </p:cNvPr>
          <p:cNvSpPr txBox="1"/>
          <p:nvPr/>
        </p:nvSpPr>
        <p:spPr>
          <a:xfrm>
            <a:off x="509052" y="4252886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Policy extraction: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DA41B4-1D5F-4A7E-8159-A198745C9E9C}"/>
              </a:ext>
            </a:extLst>
          </p:cNvPr>
          <p:cNvSpPr txBox="1"/>
          <p:nvPr/>
        </p:nvSpPr>
        <p:spPr>
          <a:xfrm>
            <a:off x="509052" y="5735633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Policy improvement: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F63766-8B8C-473C-930F-74C833A2DEED}"/>
              </a:ext>
            </a:extLst>
          </p:cNvPr>
          <p:cNvSpPr txBox="1"/>
          <p:nvPr/>
        </p:nvSpPr>
        <p:spPr>
          <a:xfrm>
            <a:off x="509052" y="4992167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Policy evaluation: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082129-AAF6-4C60-8E9C-68821C9F6305}"/>
              </a:ext>
            </a:extLst>
          </p:cNvPr>
          <p:cNvSpPr txBox="1"/>
          <p:nvPr/>
        </p:nvSpPr>
        <p:spPr>
          <a:xfrm>
            <a:off x="509052" y="1301015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Standard expectimax:</a:t>
            </a:r>
          </a:p>
        </p:txBody>
      </p:sp>
    </p:spTree>
    <p:extLst>
      <p:ext uri="{BB962C8B-B14F-4D97-AF65-F5344CB8AC3E}">
        <p14:creationId xmlns:p14="http://schemas.microsoft.com/office/powerpoint/2010/main" val="32681829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1E4E8-609A-4C98-A80D-CD7885BAE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MDP Notation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FF0B6D-0DBB-4B3C-B656-1F586DA7F21B}"/>
              </a:ext>
            </a:extLst>
          </p:cNvPr>
          <p:cNvSpPr txBox="1"/>
          <p:nvPr/>
        </p:nvSpPr>
        <p:spPr>
          <a:xfrm>
            <a:off x="509052" y="1301015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Standard expectimax: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64EA02-9426-41F6-A796-1FA52CB1519A}"/>
                  </a:ext>
                </a:extLst>
              </p:cNvPr>
              <p:cNvSpPr txBox="1"/>
              <p:nvPr/>
            </p:nvSpPr>
            <p:spPr>
              <a:xfrm>
                <a:off x="3726873" y="1149927"/>
                <a:ext cx="7668491" cy="5628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𝑉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𝑉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𝑉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𝑎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)]</m:t>
                              </m:r>
                            </m:e>
                          </m:func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  </m:t>
                          </m:r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∀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𝑎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𝛾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]</m:t>
                          </m:r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𝑜𝑙𝑑</m:t>
                                          </m:r>
                                        </m:sub>
                                      </m:sSub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64EA02-9426-41F6-A796-1FA52CB15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873" y="1149927"/>
                <a:ext cx="7668491" cy="56282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119F65F-C6D8-4675-A09A-28505B495D7D}"/>
              </a:ext>
            </a:extLst>
          </p:cNvPr>
          <p:cNvSpPr txBox="1"/>
          <p:nvPr/>
        </p:nvSpPr>
        <p:spPr>
          <a:xfrm>
            <a:off x="552099" y="2026673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Bellman equations: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F1FAB8-B016-450C-BBCF-163CFF0AD157}"/>
              </a:ext>
            </a:extLst>
          </p:cNvPr>
          <p:cNvSpPr txBox="1"/>
          <p:nvPr/>
        </p:nvSpPr>
        <p:spPr>
          <a:xfrm>
            <a:off x="552099" y="2741683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Value iteration: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87591-F8B0-4744-85F7-49C95A662ED2}"/>
              </a:ext>
            </a:extLst>
          </p:cNvPr>
          <p:cNvSpPr txBox="1"/>
          <p:nvPr/>
        </p:nvSpPr>
        <p:spPr>
          <a:xfrm>
            <a:off x="552099" y="3509420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Q-iteration: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2F2547-37AC-4B5A-839D-2EE017E2FB77}"/>
              </a:ext>
            </a:extLst>
          </p:cNvPr>
          <p:cNvSpPr txBox="1"/>
          <p:nvPr/>
        </p:nvSpPr>
        <p:spPr>
          <a:xfrm>
            <a:off x="509052" y="4252886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Policy extraction: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E7F8D-7642-46A3-AE9F-9942B9115FD8}"/>
              </a:ext>
            </a:extLst>
          </p:cNvPr>
          <p:cNvSpPr txBox="1"/>
          <p:nvPr/>
        </p:nvSpPr>
        <p:spPr>
          <a:xfrm>
            <a:off x="509052" y="4992167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Policy evaluation: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DA41B4-1D5F-4A7E-8159-A198745C9E9C}"/>
              </a:ext>
            </a:extLst>
          </p:cNvPr>
          <p:cNvSpPr txBox="1"/>
          <p:nvPr/>
        </p:nvSpPr>
        <p:spPr>
          <a:xfrm>
            <a:off x="509052" y="5735633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Policy improvement:</a:t>
            </a:r>
          </a:p>
        </p:txBody>
      </p:sp>
    </p:spTree>
    <p:extLst>
      <p:ext uri="{BB962C8B-B14F-4D97-AF65-F5344CB8AC3E}">
        <p14:creationId xmlns:p14="http://schemas.microsoft.com/office/powerpoint/2010/main" val="19869384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Bandits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5400" y="1447800"/>
            <a:ext cx="3048000" cy="3048000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7200" y="1371600"/>
            <a:ext cx="2743200" cy="3048000"/>
          </a:xfrm>
          <a:prstGeom prst="rect">
            <a:avLst/>
          </a:prstGeom>
          <a:noFill/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00600" y="3049893"/>
            <a:ext cx="2819400" cy="350141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Recap: MDPs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/>
              <a:t>Markov decision processes:</a:t>
            </a:r>
          </a:p>
          <a:p>
            <a:pPr lvl="1">
              <a:lnSpc>
                <a:spcPct val="80000"/>
              </a:lnSpc>
            </a:pPr>
            <a:r>
              <a:rPr lang="en-US" sz="2800" dirty="0"/>
              <a:t>States S</a:t>
            </a:r>
          </a:p>
          <a:p>
            <a:pPr lvl="1">
              <a:lnSpc>
                <a:spcPct val="80000"/>
              </a:lnSpc>
            </a:pPr>
            <a:r>
              <a:rPr lang="en-US" sz="2800" dirty="0"/>
              <a:t>Actions A</a:t>
            </a:r>
          </a:p>
          <a:p>
            <a:pPr lvl="1">
              <a:lnSpc>
                <a:spcPct val="80000"/>
              </a:lnSpc>
            </a:pPr>
            <a:r>
              <a:rPr lang="en-US" sz="2800" dirty="0"/>
              <a:t>Transitions P(</a:t>
            </a:r>
            <a:r>
              <a:rPr lang="en-US" sz="2800" dirty="0" err="1"/>
              <a:t>s’|s,a</a:t>
            </a:r>
            <a:r>
              <a:rPr lang="en-US" sz="2800" dirty="0"/>
              <a:t>) (or T(</a:t>
            </a:r>
            <a:r>
              <a:rPr lang="en-US" sz="2800" dirty="0" err="1"/>
              <a:t>s,a,s</a:t>
            </a:r>
            <a:r>
              <a:rPr lang="en-US" sz="2800" dirty="0"/>
              <a:t>’))</a:t>
            </a:r>
          </a:p>
          <a:p>
            <a:pPr lvl="1">
              <a:lnSpc>
                <a:spcPct val="80000"/>
              </a:lnSpc>
            </a:pPr>
            <a:r>
              <a:rPr lang="en-US" sz="2800" dirty="0"/>
              <a:t>Rewards R(</a:t>
            </a:r>
            <a:r>
              <a:rPr lang="en-US" sz="2800" dirty="0" err="1"/>
              <a:t>s,a,s</a:t>
            </a:r>
            <a:r>
              <a:rPr lang="en-US" sz="2800" dirty="0"/>
              <a:t>’) (and discount </a:t>
            </a:r>
            <a:r>
              <a:rPr lang="en-US" sz="2800" dirty="0">
                <a:sym typeface="Symbol" pitchFamily="18" charset="2"/>
              </a:rPr>
              <a:t></a:t>
            </a:r>
            <a:r>
              <a:rPr lang="en-US" sz="2800" dirty="0"/>
              <a:t>)</a:t>
            </a:r>
          </a:p>
          <a:p>
            <a:pPr lvl="1">
              <a:lnSpc>
                <a:spcPct val="80000"/>
              </a:lnSpc>
            </a:pPr>
            <a:r>
              <a:rPr lang="en-US" sz="2800" dirty="0"/>
              <a:t>Start state s</a:t>
            </a:r>
            <a:r>
              <a:rPr lang="en-US" sz="2800" baseline="-25000" dirty="0"/>
              <a:t>0</a:t>
            </a:r>
          </a:p>
          <a:p>
            <a:pPr lvl="1">
              <a:lnSpc>
                <a:spcPct val="80000"/>
              </a:lnSpc>
            </a:pPr>
            <a:endParaRPr lang="en-US" sz="2400" baseline="-25000" dirty="0"/>
          </a:p>
          <a:p>
            <a:pPr lvl="1">
              <a:lnSpc>
                <a:spcPct val="80000"/>
              </a:lnSpc>
            </a:pPr>
            <a:endParaRPr lang="en-US" sz="2400" baseline="-25000" dirty="0"/>
          </a:p>
          <a:p>
            <a:pPr>
              <a:lnSpc>
                <a:spcPct val="80000"/>
              </a:lnSpc>
            </a:pPr>
            <a:r>
              <a:rPr lang="en-US" sz="2800" dirty="0"/>
              <a:t>Quantities:</a:t>
            </a:r>
          </a:p>
          <a:p>
            <a:pPr lvl="1">
              <a:lnSpc>
                <a:spcPct val="80000"/>
              </a:lnSpc>
            </a:pPr>
            <a:r>
              <a:rPr lang="en-US" sz="2800" dirty="0"/>
              <a:t>Policy = map of states to actions</a:t>
            </a:r>
          </a:p>
          <a:p>
            <a:pPr lvl="1">
              <a:lnSpc>
                <a:spcPct val="80000"/>
              </a:lnSpc>
            </a:pPr>
            <a:r>
              <a:rPr lang="en-US" sz="2800" dirty="0"/>
              <a:t>Utility = sum of discounted rewards</a:t>
            </a:r>
          </a:p>
          <a:p>
            <a:pPr lvl="1">
              <a:lnSpc>
                <a:spcPct val="80000"/>
              </a:lnSpc>
            </a:pPr>
            <a:r>
              <a:rPr lang="en-US" sz="2800" dirty="0"/>
              <a:t>Values = expected future utility from a state (max node)</a:t>
            </a:r>
          </a:p>
          <a:p>
            <a:pPr lvl="1">
              <a:lnSpc>
                <a:spcPct val="80000"/>
              </a:lnSpc>
            </a:pPr>
            <a:r>
              <a:rPr lang="en-US" sz="2800" dirty="0"/>
              <a:t>Q-Values = expected future utility from a q-state (chance node)</a:t>
            </a:r>
          </a:p>
          <a:p>
            <a:pPr lvl="1">
              <a:lnSpc>
                <a:spcPct val="80000"/>
              </a:lnSpc>
            </a:pPr>
            <a:endParaRPr lang="en-US" sz="2400" baseline="-25000" dirty="0"/>
          </a:p>
          <a:p>
            <a:pPr lvl="1">
              <a:lnSpc>
                <a:spcPct val="80000"/>
              </a:lnSpc>
            </a:pPr>
            <a:endParaRPr lang="en-US" sz="2400" dirty="0"/>
          </a:p>
        </p:txBody>
      </p:sp>
      <p:grpSp>
        <p:nvGrpSpPr>
          <p:cNvPr id="25" name="Group 4"/>
          <p:cNvGrpSpPr>
            <a:grpSpLocks/>
          </p:cNvGrpSpPr>
          <p:nvPr/>
        </p:nvGrpSpPr>
        <p:grpSpPr bwMode="auto">
          <a:xfrm>
            <a:off x="6722853" y="506085"/>
            <a:ext cx="4326147" cy="3839526"/>
            <a:chOff x="2400" y="1401"/>
            <a:chExt cx="1392" cy="1255"/>
          </a:xfrm>
        </p:grpSpPr>
        <p:sp>
          <p:nvSpPr>
            <p:cNvPr id="26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3200">
                <a:latin typeface="Calibri"/>
                <a:cs typeface="Calibri"/>
              </a:endParaRPr>
            </a:p>
          </p:txBody>
        </p:sp>
        <p:grpSp>
          <p:nvGrpSpPr>
            <p:cNvPr id="27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0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dash"/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 sz="3200">
                  <a:latin typeface="Calibri"/>
                  <a:cs typeface="Calibri"/>
                </a:endParaRPr>
              </a:p>
            </p:txBody>
          </p:sp>
          <p:sp>
            <p:nvSpPr>
              <p:cNvPr id="41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dash"/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 sz="3200">
                  <a:latin typeface="Calibri"/>
                  <a:cs typeface="Calibri"/>
                </a:endParaRPr>
              </a:p>
            </p:txBody>
          </p:sp>
          <p:sp>
            <p:nvSpPr>
              <p:cNvPr id="42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 sz="3200">
                  <a:latin typeface="Calibri"/>
                  <a:cs typeface="Calibri"/>
                </a:endParaRPr>
              </a:p>
            </p:txBody>
          </p:sp>
          <p:sp>
            <p:nvSpPr>
              <p:cNvPr id="43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dash"/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 sz="3200">
                  <a:latin typeface="Calibri"/>
                  <a:cs typeface="Calibri"/>
                </a:endParaRPr>
              </a:p>
            </p:txBody>
          </p:sp>
        </p:grpSp>
        <p:grpSp>
          <p:nvGrpSpPr>
            <p:cNvPr id="29" name="Group 12"/>
            <p:cNvGrpSpPr>
              <a:grpSpLocks/>
            </p:cNvGrpSpPr>
            <p:nvPr/>
          </p:nvGrpSpPr>
          <p:grpSpPr bwMode="auto">
            <a:xfrm>
              <a:off x="2400" y="2095"/>
              <a:ext cx="1057" cy="397"/>
              <a:chOff x="1536" y="2382"/>
              <a:chExt cx="1584" cy="642"/>
            </a:xfrm>
          </p:grpSpPr>
          <p:sp>
            <p:nvSpPr>
              <p:cNvPr id="36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dash"/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 sz="3200">
                  <a:latin typeface="Calibri"/>
                  <a:cs typeface="Calibri"/>
                </a:endParaRPr>
              </a:p>
            </p:txBody>
          </p:sp>
          <p:sp>
            <p:nvSpPr>
              <p:cNvPr id="37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dash"/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 sz="3200">
                  <a:latin typeface="Calibri"/>
                  <a:cs typeface="Calibri"/>
                </a:endParaRPr>
              </a:p>
            </p:txBody>
          </p:sp>
          <p:sp>
            <p:nvSpPr>
              <p:cNvPr id="38" name="Line 15"/>
              <p:cNvSpPr>
                <a:spLocks noChangeShapeType="1"/>
              </p:cNvSpPr>
              <p:nvPr/>
            </p:nvSpPr>
            <p:spPr bwMode="auto">
              <a:xfrm flipH="1">
                <a:off x="2021" y="2382"/>
                <a:ext cx="291" cy="624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  <a:prstDash val="dash"/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 sz="3200">
                  <a:latin typeface="Calibri"/>
                  <a:cs typeface="Calibri"/>
                </a:endParaRPr>
              </a:p>
            </p:txBody>
          </p:sp>
          <p:sp>
            <p:nvSpPr>
              <p:cNvPr id="39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 sz="3200" dirty="0">
                  <a:latin typeface="Calibri"/>
                  <a:cs typeface="Calibri"/>
                </a:endParaRPr>
              </a:p>
            </p:txBody>
          </p:sp>
        </p:grpSp>
        <p:sp>
          <p:nvSpPr>
            <p:cNvPr id="30" name="Text Box 17"/>
            <p:cNvSpPr txBox="1">
              <a:spLocks noChangeArrowheads="1"/>
            </p:cNvSpPr>
            <p:nvPr/>
          </p:nvSpPr>
          <p:spPr bwMode="auto">
            <a:xfrm>
              <a:off x="3044" y="1690"/>
              <a:ext cx="129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1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2" name="Text Box 19"/>
            <p:cNvSpPr txBox="1">
              <a:spLocks noChangeArrowheads="1"/>
            </p:cNvSpPr>
            <p:nvPr/>
          </p:nvSpPr>
          <p:spPr bwMode="auto">
            <a:xfrm>
              <a:off x="2991" y="1926"/>
              <a:ext cx="559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33" name="Text Box 20"/>
            <p:cNvSpPr txBox="1">
              <a:spLocks noChangeArrowheads="1"/>
            </p:cNvSpPr>
            <p:nvPr/>
          </p:nvSpPr>
          <p:spPr bwMode="auto">
            <a:xfrm>
              <a:off x="2704" y="2289"/>
              <a:ext cx="504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 dirty="0" err="1">
                  <a:latin typeface="Calibri"/>
                  <a:cs typeface="Calibri"/>
                </a:rPr>
                <a:t>s,a,s</a:t>
              </a:r>
              <a:r>
                <a:rPr lang="ja-JP" altLang="en-US" sz="3200" dirty="0">
                  <a:latin typeface="Calibri"/>
                  <a:cs typeface="Calibri"/>
                </a:rPr>
                <a:t>’</a:t>
              </a:r>
              <a:endParaRPr lang="en-US" sz="3200" dirty="0">
                <a:latin typeface="Calibri"/>
                <a:cs typeface="Calibri"/>
              </a:endParaRPr>
            </a:p>
          </p:txBody>
        </p:sp>
        <p:sp>
          <p:nvSpPr>
            <p:cNvPr id="34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3200">
                <a:latin typeface="Calibri"/>
                <a:cs typeface="Calibri"/>
              </a:endParaRPr>
            </a:p>
          </p:txBody>
        </p:sp>
        <p:sp>
          <p:nvSpPr>
            <p:cNvPr id="35" name="Text Box 22"/>
            <p:cNvSpPr txBox="1">
              <a:spLocks noChangeArrowheads="1"/>
            </p:cNvSpPr>
            <p:nvPr/>
          </p:nvSpPr>
          <p:spPr bwMode="auto">
            <a:xfrm>
              <a:off x="3001" y="2465"/>
              <a:ext cx="331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32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3200" dirty="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32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  <p:sp>
          <p:nvSpPr>
            <p:cNvPr id="28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3200"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Double-Bandit MDP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71600"/>
            <a:ext cx="11379200" cy="4729164"/>
          </a:xfrm>
        </p:spPr>
        <p:txBody>
          <a:bodyPr/>
          <a:lstStyle/>
          <a:p>
            <a:r>
              <a:rPr lang="en-US" dirty="0"/>
              <a:t>Actions: </a:t>
            </a:r>
            <a:r>
              <a:rPr lang="en-US" i="1" dirty="0">
                <a:solidFill>
                  <a:srgbClr val="3333FF"/>
                </a:solidFill>
              </a:rPr>
              <a:t>Blue</a:t>
            </a:r>
            <a:r>
              <a:rPr lang="en-US" i="1" dirty="0"/>
              <a:t>, </a:t>
            </a:r>
            <a:r>
              <a:rPr lang="en-US" i="1" dirty="0">
                <a:solidFill>
                  <a:srgbClr val="C00000"/>
                </a:solidFill>
              </a:rPr>
              <a:t>Red</a:t>
            </a:r>
          </a:p>
          <a:p>
            <a:r>
              <a:rPr lang="en-US" dirty="0"/>
              <a:t>States: </a:t>
            </a:r>
            <a:r>
              <a:rPr lang="en-US" dirty="0">
                <a:solidFill>
                  <a:srgbClr val="008000"/>
                </a:solidFill>
              </a:rPr>
              <a:t>Win</a:t>
            </a:r>
            <a:r>
              <a:rPr lang="en-US" dirty="0">
                <a:solidFill>
                  <a:schemeClr val="tx1"/>
                </a:solidFill>
              </a:rPr>
              <a:t>, Lose</a:t>
            </a:r>
          </a:p>
        </p:txBody>
      </p:sp>
      <p:sp>
        <p:nvSpPr>
          <p:cNvPr id="5" name="Oval 4"/>
          <p:cNvSpPr/>
          <p:nvPr/>
        </p:nvSpPr>
        <p:spPr>
          <a:xfrm>
            <a:off x="3276600" y="3276601"/>
            <a:ext cx="685800" cy="685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8000"/>
                </a:solidFill>
                <a:latin typeface="Calibri" pitchFamily="34" charset="0"/>
              </a:rPr>
              <a:t>W</a:t>
            </a:r>
          </a:p>
        </p:txBody>
      </p:sp>
      <p:sp>
        <p:nvSpPr>
          <p:cNvPr id="6" name="Oval 5"/>
          <p:cNvSpPr/>
          <p:nvPr/>
        </p:nvSpPr>
        <p:spPr>
          <a:xfrm>
            <a:off x="8229600" y="3276601"/>
            <a:ext cx="685800" cy="685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alibri" pitchFamily="34" charset="0"/>
              </a:rPr>
              <a:t>L</a:t>
            </a:r>
          </a:p>
        </p:txBody>
      </p:sp>
      <p:cxnSp>
        <p:nvCxnSpPr>
          <p:cNvPr id="8" name="Curved Connector 7"/>
          <p:cNvCxnSpPr>
            <a:stCxn id="5" idx="0"/>
            <a:endCxn id="6" idx="1"/>
          </p:cNvCxnSpPr>
          <p:nvPr/>
        </p:nvCxnSpPr>
        <p:spPr>
          <a:xfrm rot="16200000" flipH="1">
            <a:off x="5924549" y="971551"/>
            <a:ext cx="100433" cy="4710533"/>
          </a:xfrm>
          <a:prstGeom prst="curvedConnector3">
            <a:avLst>
              <a:gd name="adj1" fmla="val -822914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5" idx="0"/>
            <a:endCxn id="5" idx="6"/>
          </p:cNvCxnSpPr>
          <p:nvPr/>
        </p:nvCxnSpPr>
        <p:spPr>
          <a:xfrm rot="16200000" flipH="1">
            <a:off x="3619500" y="3276601"/>
            <a:ext cx="342900" cy="342900"/>
          </a:xfrm>
          <a:prstGeom prst="curvedConnector4">
            <a:avLst>
              <a:gd name="adj1" fmla="val -87180"/>
              <a:gd name="adj2" fmla="val 338462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6" idx="4"/>
            <a:endCxn id="5" idx="5"/>
          </p:cNvCxnSpPr>
          <p:nvPr/>
        </p:nvCxnSpPr>
        <p:spPr>
          <a:xfrm rot="5400000" flipH="1">
            <a:off x="6167017" y="1556919"/>
            <a:ext cx="100433" cy="4710533"/>
          </a:xfrm>
          <a:prstGeom prst="curvedConnector3">
            <a:avLst>
              <a:gd name="adj1" fmla="val -927967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3"/>
          <p:cNvCxnSpPr>
            <a:stCxn id="6" idx="4"/>
            <a:endCxn id="6" idx="2"/>
          </p:cNvCxnSpPr>
          <p:nvPr/>
        </p:nvCxnSpPr>
        <p:spPr>
          <a:xfrm rot="5400000" flipH="1">
            <a:off x="8229600" y="3619501"/>
            <a:ext cx="342900" cy="342900"/>
          </a:xfrm>
          <a:prstGeom prst="curvedConnector4">
            <a:avLst>
              <a:gd name="adj1" fmla="val -84616"/>
              <a:gd name="adj2" fmla="val 325641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6" idx="6"/>
            <a:endCxn id="5" idx="4"/>
          </p:cNvCxnSpPr>
          <p:nvPr/>
        </p:nvCxnSpPr>
        <p:spPr>
          <a:xfrm flipH="1">
            <a:off x="3619500" y="3619501"/>
            <a:ext cx="5295900" cy="342900"/>
          </a:xfrm>
          <a:prstGeom prst="curvedConnector4">
            <a:avLst>
              <a:gd name="adj1" fmla="val -7681"/>
              <a:gd name="adj2" fmla="val 589178"/>
            </a:avLst>
          </a:prstGeom>
          <a:ln w="5715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13"/>
          <p:cNvCxnSpPr>
            <a:stCxn id="5" idx="4"/>
            <a:endCxn id="5" idx="2"/>
          </p:cNvCxnSpPr>
          <p:nvPr/>
        </p:nvCxnSpPr>
        <p:spPr>
          <a:xfrm rot="5400000" flipH="1">
            <a:off x="3276600" y="3619501"/>
            <a:ext cx="342900" cy="342900"/>
          </a:xfrm>
          <a:prstGeom prst="curvedConnector4">
            <a:avLst>
              <a:gd name="adj1" fmla="val -376924"/>
              <a:gd name="adj2" fmla="val 415385"/>
            </a:avLst>
          </a:prstGeom>
          <a:ln w="5715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600200" y="3829853"/>
            <a:ext cx="685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  <a:latin typeface="Calibri" pitchFamily="34" charset="0"/>
              </a:rPr>
              <a:t>$1</a:t>
            </a:r>
          </a:p>
          <a:p>
            <a:endParaRPr lang="en-US" sz="2800" dirty="0">
              <a:latin typeface="Calibri" pitchFamily="34" charset="0"/>
            </a:endParaRPr>
          </a:p>
          <a:p>
            <a:r>
              <a:rPr lang="en-US" sz="2800" dirty="0">
                <a:latin typeface="Calibri" pitchFamily="34" charset="0"/>
              </a:rPr>
              <a:t>1.0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9372600" y="3825540"/>
            <a:ext cx="1143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  <a:latin typeface="Calibri" pitchFamily="34" charset="0"/>
              </a:rPr>
              <a:t>$1</a:t>
            </a:r>
          </a:p>
          <a:p>
            <a:endParaRPr lang="en-US" sz="2800" dirty="0">
              <a:latin typeface="Calibri" pitchFamily="34" charset="0"/>
            </a:endParaRPr>
          </a:p>
          <a:p>
            <a:r>
              <a:rPr lang="en-US" sz="2800" dirty="0">
                <a:latin typeface="Calibri" pitchFamily="34" charset="0"/>
              </a:rPr>
              <a:t>1.0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282241" y="1862137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0.25 	</a:t>
            </a:r>
            <a:r>
              <a:rPr lang="en-US" sz="2800" dirty="0">
                <a:solidFill>
                  <a:srgbClr val="008000"/>
                </a:solidFill>
                <a:latin typeface="Calibri" pitchFamily="34" charset="0"/>
              </a:rPr>
              <a:t>$0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800600" y="2826603"/>
            <a:ext cx="2133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0.75 </a:t>
            </a:r>
          </a:p>
          <a:p>
            <a:r>
              <a:rPr lang="en-US" sz="2800" dirty="0">
                <a:solidFill>
                  <a:srgbClr val="008000"/>
                </a:solidFill>
                <a:latin typeface="Calibri" pitchFamily="34" charset="0"/>
              </a:rPr>
              <a:t>$2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486400" y="4343400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0.75 	</a:t>
            </a:r>
            <a:r>
              <a:rPr lang="en-US" sz="2800" dirty="0">
                <a:solidFill>
                  <a:srgbClr val="008000"/>
                </a:solidFill>
                <a:latin typeface="Calibri" pitchFamily="34" charset="0"/>
              </a:rPr>
              <a:t>$2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858000" y="3352800"/>
            <a:ext cx="2133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0.25 </a:t>
            </a:r>
          </a:p>
          <a:p>
            <a:r>
              <a:rPr lang="en-US" sz="2800" dirty="0">
                <a:solidFill>
                  <a:srgbClr val="008000"/>
                </a:solidFill>
                <a:latin typeface="Calibri" pitchFamily="34" charset="0"/>
              </a:rPr>
              <a:t>$0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9256143" y="295124"/>
            <a:ext cx="2582173" cy="215295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  <a:latin typeface="Calibri" pitchFamily="34" charset="0"/>
              </a:rPr>
              <a:t>No discount</a:t>
            </a:r>
          </a:p>
          <a:p>
            <a:pPr algn="ctr"/>
            <a:endParaRPr lang="en-US" sz="500" i="1" dirty="0">
              <a:solidFill>
                <a:schemeClr val="tx1"/>
              </a:solidFill>
              <a:latin typeface="Calibri" pitchFamily="34" charset="0"/>
            </a:endParaRPr>
          </a:p>
          <a:p>
            <a:pPr algn="ctr"/>
            <a:r>
              <a:rPr lang="en-US" sz="2400" i="1" dirty="0">
                <a:solidFill>
                  <a:schemeClr val="tx1"/>
                </a:solidFill>
                <a:latin typeface="Calibri" pitchFamily="34" charset="0"/>
              </a:rPr>
              <a:t>100 time steps</a:t>
            </a:r>
            <a:endParaRPr lang="en-US" sz="900" i="1" dirty="0">
              <a:solidFill>
                <a:schemeClr val="tx1"/>
              </a:solidFill>
              <a:latin typeface="Calibri" pitchFamily="34" charset="0"/>
            </a:endParaRPr>
          </a:p>
          <a:p>
            <a:pPr algn="ctr"/>
            <a:endParaRPr lang="en-US" sz="500" i="1" dirty="0">
              <a:solidFill>
                <a:schemeClr val="tx1"/>
              </a:solidFill>
              <a:latin typeface="Calibri" pitchFamily="34" charset="0"/>
            </a:endParaRPr>
          </a:p>
          <a:p>
            <a:pPr algn="ctr"/>
            <a:r>
              <a:rPr lang="en-US" sz="2400" i="1" dirty="0">
                <a:solidFill>
                  <a:schemeClr val="tx1"/>
                </a:solidFill>
                <a:latin typeface="Calibri" pitchFamily="34" charset="0"/>
              </a:rPr>
              <a:t>Both states have the same value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Offline Planning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295400"/>
            <a:ext cx="11379200" cy="4729164"/>
          </a:xfrm>
        </p:spPr>
        <p:txBody>
          <a:bodyPr/>
          <a:lstStyle/>
          <a:p>
            <a:r>
              <a:rPr lang="en-US" sz="3200" dirty="0">
                <a:latin typeface="Calibri"/>
                <a:cs typeface="Calibri"/>
              </a:rPr>
              <a:t>Solving MDPs is offline planning</a:t>
            </a:r>
          </a:p>
          <a:p>
            <a:pPr lvl="1"/>
            <a:r>
              <a:rPr lang="en-US" sz="2800" dirty="0">
                <a:latin typeface="Calibri"/>
                <a:cs typeface="Calibri"/>
              </a:rPr>
              <a:t>You determine all quantities through computation</a:t>
            </a:r>
          </a:p>
          <a:p>
            <a:pPr lvl="1"/>
            <a:r>
              <a:rPr lang="en-US" sz="2800" dirty="0">
                <a:latin typeface="Calibri"/>
                <a:cs typeface="Calibri"/>
              </a:rPr>
              <a:t>You need to know the details of the MDP</a:t>
            </a:r>
          </a:p>
          <a:p>
            <a:pPr lvl="1"/>
            <a:r>
              <a:rPr lang="en-US" sz="2800" dirty="0">
                <a:latin typeface="Calibri"/>
                <a:cs typeface="Calibri"/>
              </a:rPr>
              <a:t>You do not actually play the game!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8826" y="4495800"/>
            <a:ext cx="259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Calibri"/>
                <a:cs typeface="Calibri"/>
              </a:rPr>
              <a:t>Play Red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8826" y="5420380"/>
            <a:ext cx="259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Calibri"/>
                <a:cs typeface="Calibri"/>
              </a:rPr>
              <a:t>Play Blue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48626" y="3667780"/>
            <a:ext cx="487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/>
                <a:cs typeface="Calibri"/>
              </a:rPr>
              <a:t>Value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231624" y="910028"/>
            <a:ext cx="2510287" cy="19446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  <a:latin typeface="Calibri"/>
                <a:cs typeface="Calibri"/>
              </a:rPr>
              <a:t>No discount</a:t>
            </a:r>
          </a:p>
          <a:p>
            <a:pPr algn="ctr"/>
            <a:endParaRPr lang="en-US" sz="500" i="1" dirty="0">
              <a:solidFill>
                <a:schemeClr val="tx1"/>
              </a:solidFill>
              <a:latin typeface="Calibri"/>
              <a:cs typeface="Calibri"/>
            </a:endParaRPr>
          </a:p>
          <a:p>
            <a:pPr algn="ctr"/>
            <a:r>
              <a:rPr lang="en-US" sz="2400" i="1" dirty="0">
                <a:solidFill>
                  <a:schemeClr val="tx1"/>
                </a:solidFill>
                <a:latin typeface="Calibri"/>
                <a:cs typeface="Calibri"/>
              </a:rPr>
              <a:t>100 time steps</a:t>
            </a:r>
            <a:endParaRPr lang="en-US" sz="900" i="1" dirty="0">
              <a:solidFill>
                <a:schemeClr val="tx1"/>
              </a:solidFill>
              <a:latin typeface="Calibri"/>
              <a:cs typeface="Calibri"/>
            </a:endParaRPr>
          </a:p>
          <a:p>
            <a:pPr algn="ctr"/>
            <a:endParaRPr lang="en-US" sz="500" i="1" dirty="0">
              <a:solidFill>
                <a:schemeClr val="tx1"/>
              </a:solidFill>
              <a:latin typeface="Calibri"/>
              <a:cs typeface="Calibri"/>
            </a:endParaRPr>
          </a:p>
          <a:p>
            <a:pPr algn="ctr"/>
            <a:r>
              <a:rPr lang="en-US" sz="2400" i="1" dirty="0">
                <a:solidFill>
                  <a:schemeClr val="tx1"/>
                </a:solidFill>
                <a:latin typeface="Calibri"/>
                <a:cs typeface="Calibri"/>
              </a:rPr>
              <a:t>Both states have the same value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72426" y="4505980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latin typeface="Calibri"/>
                <a:cs typeface="Calibri"/>
              </a:rPr>
              <a:t>150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72426" y="5420380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latin typeface="Calibri"/>
                <a:cs typeface="Calibri"/>
              </a:rPr>
              <a:t>100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5322652" y="3304073"/>
            <a:ext cx="6767587" cy="2796691"/>
            <a:chOff x="1485873" y="1815326"/>
            <a:chExt cx="8837671" cy="3652151"/>
          </a:xfrm>
        </p:grpSpPr>
        <p:sp>
          <p:nvSpPr>
            <p:cNvPr id="10" name="Oval 9"/>
            <p:cNvSpPr/>
            <p:nvPr/>
          </p:nvSpPr>
          <p:spPr>
            <a:xfrm>
              <a:off x="3276600" y="3276601"/>
              <a:ext cx="685800" cy="685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rgbClr val="008000"/>
                  </a:solidFill>
                  <a:latin typeface="Calibri"/>
                  <a:cs typeface="Calibri"/>
                </a:rPr>
                <a:t>W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8229600" y="3276601"/>
              <a:ext cx="685800" cy="685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Calibri"/>
                  <a:cs typeface="Calibri"/>
                </a:rPr>
                <a:t>L</a:t>
              </a:r>
            </a:p>
          </p:txBody>
        </p:sp>
        <p:cxnSp>
          <p:nvCxnSpPr>
            <p:cNvPr id="12" name="Curved Connector 11"/>
            <p:cNvCxnSpPr>
              <a:stCxn id="10" idx="0"/>
              <a:endCxn id="11" idx="1"/>
            </p:cNvCxnSpPr>
            <p:nvPr/>
          </p:nvCxnSpPr>
          <p:spPr>
            <a:xfrm rot="16200000" flipH="1">
              <a:off x="5924549" y="971551"/>
              <a:ext cx="100433" cy="4710533"/>
            </a:xfrm>
            <a:prstGeom prst="curvedConnector3">
              <a:avLst>
                <a:gd name="adj1" fmla="val -822914"/>
              </a:avLst>
            </a:prstGeom>
            <a:ln w="5715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urved Connector 13"/>
            <p:cNvCxnSpPr>
              <a:stCxn id="10" idx="0"/>
              <a:endCxn id="10" idx="6"/>
            </p:cNvCxnSpPr>
            <p:nvPr/>
          </p:nvCxnSpPr>
          <p:spPr>
            <a:xfrm rot="16200000" flipH="1">
              <a:off x="3619500" y="3276601"/>
              <a:ext cx="342900" cy="342900"/>
            </a:xfrm>
            <a:prstGeom prst="curvedConnector4">
              <a:avLst>
                <a:gd name="adj1" fmla="val -87180"/>
                <a:gd name="adj2" fmla="val 338462"/>
              </a:avLst>
            </a:prstGeom>
            <a:ln w="5715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/>
            <p:cNvCxnSpPr>
              <a:stCxn id="11" idx="4"/>
              <a:endCxn id="10" idx="5"/>
            </p:cNvCxnSpPr>
            <p:nvPr/>
          </p:nvCxnSpPr>
          <p:spPr>
            <a:xfrm rot="5400000" flipH="1">
              <a:off x="6167017" y="1556919"/>
              <a:ext cx="100433" cy="4710533"/>
            </a:xfrm>
            <a:prstGeom prst="curvedConnector3">
              <a:avLst>
                <a:gd name="adj1" fmla="val -927967"/>
              </a:avLst>
            </a:prstGeom>
            <a:ln w="5715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3"/>
            <p:cNvCxnSpPr>
              <a:stCxn id="11" idx="4"/>
              <a:endCxn id="11" idx="2"/>
            </p:cNvCxnSpPr>
            <p:nvPr/>
          </p:nvCxnSpPr>
          <p:spPr>
            <a:xfrm rot="5400000" flipH="1">
              <a:off x="8229600" y="3619501"/>
              <a:ext cx="342900" cy="342900"/>
            </a:xfrm>
            <a:prstGeom prst="curvedConnector4">
              <a:avLst>
                <a:gd name="adj1" fmla="val -84616"/>
                <a:gd name="adj2" fmla="val 325641"/>
              </a:avLst>
            </a:prstGeom>
            <a:ln w="5715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29"/>
            <p:cNvCxnSpPr>
              <a:stCxn id="11" idx="6"/>
              <a:endCxn id="10" idx="4"/>
            </p:cNvCxnSpPr>
            <p:nvPr/>
          </p:nvCxnSpPr>
          <p:spPr>
            <a:xfrm flipH="1">
              <a:off x="3619500" y="3619501"/>
              <a:ext cx="5295900" cy="342900"/>
            </a:xfrm>
            <a:prstGeom prst="curvedConnector4">
              <a:avLst>
                <a:gd name="adj1" fmla="val -7681"/>
                <a:gd name="adj2" fmla="val 589178"/>
              </a:avLst>
            </a:prstGeom>
            <a:ln w="57150">
              <a:solidFill>
                <a:srgbClr val="0070C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3"/>
            <p:cNvCxnSpPr>
              <a:stCxn id="10" idx="4"/>
              <a:endCxn id="10" idx="2"/>
            </p:cNvCxnSpPr>
            <p:nvPr/>
          </p:nvCxnSpPr>
          <p:spPr>
            <a:xfrm rot="5400000" flipH="1">
              <a:off x="3276600" y="3619501"/>
              <a:ext cx="342900" cy="342900"/>
            </a:xfrm>
            <a:prstGeom prst="curvedConnector4">
              <a:avLst>
                <a:gd name="adj1" fmla="val -376924"/>
                <a:gd name="adj2" fmla="val 415385"/>
              </a:avLst>
            </a:prstGeom>
            <a:ln w="57150">
              <a:solidFill>
                <a:srgbClr val="0070C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485873" y="3619501"/>
              <a:ext cx="995082" cy="1808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8000"/>
                  </a:solidFill>
                  <a:latin typeface="Calibri"/>
                  <a:cs typeface="Calibri"/>
                </a:rPr>
                <a:t>$1</a:t>
              </a:r>
            </a:p>
            <a:p>
              <a:endParaRPr lang="en-US" sz="2800" dirty="0">
                <a:latin typeface="Calibri"/>
                <a:cs typeface="Calibri"/>
              </a:endParaRPr>
            </a:p>
            <a:p>
              <a:r>
                <a:rPr lang="en-US" sz="2800" dirty="0">
                  <a:latin typeface="Calibri"/>
                  <a:cs typeface="Calibri"/>
                </a:rPr>
                <a:t>1.0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315911" y="3658836"/>
              <a:ext cx="1007633" cy="1808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8000"/>
                  </a:solidFill>
                  <a:latin typeface="Calibri"/>
                  <a:cs typeface="Calibri"/>
                </a:rPr>
                <a:t>$1</a:t>
              </a:r>
            </a:p>
            <a:p>
              <a:endParaRPr lang="en-US" sz="2800" dirty="0">
                <a:latin typeface="Calibri"/>
                <a:cs typeface="Calibri"/>
              </a:endParaRPr>
            </a:p>
            <a:p>
              <a:r>
                <a:rPr lang="en-US" sz="2800" dirty="0">
                  <a:latin typeface="Calibri"/>
                  <a:cs typeface="Calibri"/>
                </a:rPr>
                <a:t>1.0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333999" y="1815326"/>
              <a:ext cx="2133600" cy="683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alibri"/>
                  <a:cs typeface="Calibri"/>
                </a:rPr>
                <a:t>0.25 	</a:t>
              </a:r>
              <a:r>
                <a:rPr lang="en-US" sz="2800" dirty="0">
                  <a:solidFill>
                    <a:srgbClr val="008000"/>
                  </a:solidFill>
                  <a:latin typeface="Calibri"/>
                  <a:cs typeface="Calibri"/>
                </a:rPr>
                <a:t>$0</a:t>
              </a:r>
              <a:endParaRPr lang="en-US" sz="2800" dirty="0">
                <a:latin typeface="Calibri"/>
                <a:cs typeface="Calibri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62305" y="2726177"/>
              <a:ext cx="2133600" cy="1245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alibri"/>
                  <a:cs typeface="Calibri"/>
                </a:rPr>
                <a:t>0.75 </a:t>
              </a:r>
            </a:p>
            <a:p>
              <a:r>
                <a:rPr lang="en-US" sz="2800" dirty="0">
                  <a:solidFill>
                    <a:srgbClr val="008000"/>
                  </a:solidFill>
                  <a:latin typeface="Calibri"/>
                  <a:cs typeface="Calibri"/>
                </a:rPr>
                <a:t>$2</a:t>
              </a:r>
              <a:endParaRPr lang="en-US" sz="2800" dirty="0">
                <a:latin typeface="Calibri"/>
                <a:cs typeface="Calibri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043136" y="4203525"/>
              <a:ext cx="2133600" cy="683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alibri"/>
                  <a:cs typeface="Calibri"/>
                </a:rPr>
                <a:t>0.75  </a:t>
              </a:r>
              <a:r>
                <a:rPr lang="en-US" sz="2800" dirty="0">
                  <a:solidFill>
                    <a:srgbClr val="008000"/>
                  </a:solidFill>
                  <a:latin typeface="Calibri"/>
                  <a:cs typeface="Calibri"/>
                </a:rPr>
                <a:t>$2</a:t>
              </a:r>
              <a:endParaRPr lang="en-US" sz="2800" dirty="0">
                <a:latin typeface="Calibri"/>
                <a:cs typeface="Calibri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64977" y="3053932"/>
              <a:ext cx="2133600" cy="1245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alibri"/>
                  <a:cs typeface="Calibri"/>
                </a:rPr>
                <a:t>0.25 </a:t>
              </a:r>
            </a:p>
            <a:p>
              <a:r>
                <a:rPr lang="en-US" sz="2800" dirty="0">
                  <a:solidFill>
                    <a:srgbClr val="008000"/>
                  </a:solidFill>
                  <a:latin typeface="Calibri"/>
                  <a:cs typeface="Calibri"/>
                </a:rPr>
                <a:t>$0</a:t>
              </a:r>
              <a:endParaRPr lang="en-US" sz="2800" dirty="0">
                <a:latin typeface="Calibri"/>
                <a:cs typeface="Calibri"/>
              </a:endParaRPr>
            </a:p>
          </p:txBody>
        </p:sp>
      </p:grpSp>
      <p:sp>
        <p:nvSpPr>
          <p:cNvPr id="25" name="Rounded Rectangle 24"/>
          <p:cNvSpPr/>
          <p:nvPr/>
        </p:nvSpPr>
        <p:spPr>
          <a:xfrm>
            <a:off x="581626" y="3429000"/>
            <a:ext cx="4191000" cy="28956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Play!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5400" y="1447800"/>
            <a:ext cx="3048000" cy="3048000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7200" y="1371600"/>
            <a:ext cx="2743200" cy="3048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153400" y="465838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868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202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536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2870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53400" y="519178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868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2202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536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2870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Planning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Rules changed!  Red’s win chance is different.</a:t>
            </a:r>
          </a:p>
        </p:txBody>
      </p:sp>
      <p:sp>
        <p:nvSpPr>
          <p:cNvPr id="4" name="Oval 3"/>
          <p:cNvSpPr/>
          <p:nvPr/>
        </p:nvSpPr>
        <p:spPr>
          <a:xfrm>
            <a:off x="3276600" y="3524072"/>
            <a:ext cx="685800" cy="685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8000"/>
                </a:solidFill>
                <a:latin typeface="Calibri" pitchFamily="34" charset="0"/>
              </a:rPr>
              <a:t>W</a:t>
            </a:r>
          </a:p>
        </p:txBody>
      </p:sp>
      <p:sp>
        <p:nvSpPr>
          <p:cNvPr id="5" name="Oval 4"/>
          <p:cNvSpPr/>
          <p:nvPr/>
        </p:nvSpPr>
        <p:spPr>
          <a:xfrm>
            <a:off x="8229600" y="3524072"/>
            <a:ext cx="685800" cy="685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alibri" pitchFamily="34" charset="0"/>
              </a:rPr>
              <a:t>L</a:t>
            </a:r>
          </a:p>
        </p:txBody>
      </p:sp>
      <p:cxnSp>
        <p:nvCxnSpPr>
          <p:cNvPr id="6" name="Curved Connector 5"/>
          <p:cNvCxnSpPr>
            <a:stCxn id="4" idx="0"/>
            <a:endCxn id="5" idx="1"/>
          </p:cNvCxnSpPr>
          <p:nvPr/>
        </p:nvCxnSpPr>
        <p:spPr>
          <a:xfrm rot="16200000" flipH="1">
            <a:off x="5924549" y="1219022"/>
            <a:ext cx="100433" cy="4710533"/>
          </a:xfrm>
          <a:prstGeom prst="curvedConnector3">
            <a:avLst>
              <a:gd name="adj1" fmla="val -822914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13"/>
          <p:cNvCxnSpPr>
            <a:stCxn id="4" idx="0"/>
            <a:endCxn id="4" idx="6"/>
          </p:cNvCxnSpPr>
          <p:nvPr/>
        </p:nvCxnSpPr>
        <p:spPr>
          <a:xfrm rot="16200000" flipH="1">
            <a:off x="3619500" y="3524072"/>
            <a:ext cx="342900" cy="342900"/>
          </a:xfrm>
          <a:prstGeom prst="curvedConnector4">
            <a:avLst>
              <a:gd name="adj1" fmla="val -87180"/>
              <a:gd name="adj2" fmla="val 338462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/>
          <p:cNvCxnSpPr>
            <a:stCxn id="5" idx="4"/>
            <a:endCxn id="4" idx="5"/>
          </p:cNvCxnSpPr>
          <p:nvPr/>
        </p:nvCxnSpPr>
        <p:spPr>
          <a:xfrm rot="5400000" flipH="1">
            <a:off x="6167017" y="1804390"/>
            <a:ext cx="100433" cy="4710533"/>
          </a:xfrm>
          <a:prstGeom prst="curvedConnector3">
            <a:avLst>
              <a:gd name="adj1" fmla="val -927967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13"/>
          <p:cNvCxnSpPr>
            <a:stCxn id="5" idx="4"/>
            <a:endCxn id="5" idx="2"/>
          </p:cNvCxnSpPr>
          <p:nvPr/>
        </p:nvCxnSpPr>
        <p:spPr>
          <a:xfrm rot="5400000" flipH="1">
            <a:off x="8229600" y="3866972"/>
            <a:ext cx="342900" cy="342900"/>
          </a:xfrm>
          <a:prstGeom prst="curvedConnector4">
            <a:avLst>
              <a:gd name="adj1" fmla="val -84616"/>
              <a:gd name="adj2" fmla="val 325641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29"/>
          <p:cNvCxnSpPr>
            <a:stCxn id="5" idx="6"/>
            <a:endCxn id="4" idx="4"/>
          </p:cNvCxnSpPr>
          <p:nvPr/>
        </p:nvCxnSpPr>
        <p:spPr>
          <a:xfrm flipH="1">
            <a:off x="3619500" y="3866972"/>
            <a:ext cx="5295900" cy="342900"/>
          </a:xfrm>
          <a:prstGeom prst="curvedConnector4">
            <a:avLst>
              <a:gd name="adj1" fmla="val -7681"/>
              <a:gd name="adj2" fmla="val 589178"/>
            </a:avLst>
          </a:prstGeom>
          <a:ln w="5715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3"/>
          <p:cNvCxnSpPr>
            <a:stCxn id="4" idx="4"/>
            <a:endCxn id="4" idx="2"/>
          </p:cNvCxnSpPr>
          <p:nvPr/>
        </p:nvCxnSpPr>
        <p:spPr>
          <a:xfrm rot="5400000" flipH="1">
            <a:off x="3276600" y="3866972"/>
            <a:ext cx="342900" cy="342900"/>
          </a:xfrm>
          <a:prstGeom prst="curvedConnector4">
            <a:avLst>
              <a:gd name="adj1" fmla="val -376924"/>
              <a:gd name="adj2" fmla="val 415385"/>
            </a:avLst>
          </a:prstGeom>
          <a:ln w="5715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524000" y="4209871"/>
            <a:ext cx="685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  <a:latin typeface="Calibri" pitchFamily="34" charset="0"/>
              </a:rPr>
              <a:t>$1</a:t>
            </a:r>
          </a:p>
          <a:p>
            <a:endParaRPr lang="en-US" sz="2800" dirty="0">
              <a:latin typeface="Calibri" pitchFamily="34" charset="0"/>
            </a:endParaRPr>
          </a:p>
          <a:p>
            <a:r>
              <a:rPr lang="en-US" sz="2800" dirty="0">
                <a:latin typeface="Calibri" pitchFamily="34" charset="0"/>
              </a:rPr>
              <a:t>1.0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53550" y="4066930"/>
            <a:ext cx="914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  <a:latin typeface="Calibri" pitchFamily="34" charset="0"/>
              </a:rPr>
              <a:t>$1</a:t>
            </a:r>
          </a:p>
          <a:p>
            <a:endParaRPr lang="en-US" sz="2800" dirty="0">
              <a:latin typeface="Calibri" pitchFamily="34" charset="0"/>
            </a:endParaRPr>
          </a:p>
          <a:p>
            <a:r>
              <a:rPr lang="en-US" sz="2800" dirty="0">
                <a:latin typeface="Calibri" pitchFamily="34" charset="0"/>
              </a:rPr>
              <a:t>1.0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86400" y="2132947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??   </a:t>
            </a:r>
            <a:r>
              <a:rPr lang="en-US" sz="2800" dirty="0">
                <a:solidFill>
                  <a:srgbClr val="008000"/>
                </a:solidFill>
                <a:latin typeface="Calibri" pitchFamily="34" charset="0"/>
              </a:rPr>
              <a:t>$0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00600" y="3074074"/>
            <a:ext cx="2133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?? </a:t>
            </a:r>
          </a:p>
          <a:p>
            <a:r>
              <a:rPr lang="en-US" sz="2800" dirty="0">
                <a:solidFill>
                  <a:srgbClr val="008000"/>
                </a:solidFill>
                <a:latin typeface="Calibri" pitchFamily="34" charset="0"/>
              </a:rPr>
              <a:t>$2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48300" y="4554378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??   </a:t>
            </a:r>
            <a:r>
              <a:rPr lang="en-US" sz="2800" dirty="0">
                <a:solidFill>
                  <a:srgbClr val="008000"/>
                </a:solidFill>
                <a:latin typeface="Calibri" pitchFamily="34" charset="0"/>
              </a:rPr>
              <a:t>$2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77050" y="3675156"/>
            <a:ext cx="2133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?? </a:t>
            </a:r>
          </a:p>
          <a:p>
            <a:r>
              <a:rPr lang="en-US" sz="2800" dirty="0">
                <a:solidFill>
                  <a:srgbClr val="008000"/>
                </a:solidFill>
                <a:latin typeface="Calibri" pitchFamily="34" charset="0"/>
              </a:rPr>
              <a:t>$0</a:t>
            </a:r>
            <a:endParaRPr lang="en-US" sz="2800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Play!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5400" y="1447800"/>
            <a:ext cx="3048000" cy="3048000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7200" y="1371600"/>
            <a:ext cx="2743200" cy="3048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153400" y="465838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868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202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536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2870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53400" y="519178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868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2202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536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2870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Just Happened?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66836"/>
            <a:ext cx="11379200" cy="4729164"/>
          </a:xfrm>
        </p:spPr>
        <p:txBody>
          <a:bodyPr/>
          <a:lstStyle/>
          <a:p>
            <a:r>
              <a:rPr lang="en-US" sz="2800" dirty="0"/>
              <a:t>That wasn’t planning, it was learning!</a:t>
            </a:r>
          </a:p>
          <a:p>
            <a:pPr lvl="1"/>
            <a:r>
              <a:rPr lang="en-US" sz="2800" dirty="0"/>
              <a:t> Specifically, reinforcement learning</a:t>
            </a:r>
          </a:p>
          <a:p>
            <a:pPr lvl="1"/>
            <a:r>
              <a:rPr lang="en-US" sz="2800" dirty="0"/>
              <a:t> There was an MDP, but you couldn’t solve it with just computation</a:t>
            </a:r>
          </a:p>
          <a:p>
            <a:pPr lvl="1"/>
            <a:r>
              <a:rPr lang="en-US" sz="2800" dirty="0"/>
              <a:t> You needed to actually act to figure it out</a:t>
            </a:r>
          </a:p>
          <a:p>
            <a:pPr lvl="1"/>
            <a:endParaRPr lang="en-US" sz="2400" dirty="0"/>
          </a:p>
          <a:p>
            <a:r>
              <a:rPr lang="en-US" sz="2800" dirty="0"/>
              <a:t>Important ideas in reinforcement learning that came up</a:t>
            </a:r>
          </a:p>
          <a:p>
            <a:pPr lvl="1"/>
            <a:r>
              <a:rPr lang="en-US" sz="2800" dirty="0"/>
              <a:t> </a:t>
            </a:r>
            <a:r>
              <a:rPr lang="en-US" sz="2800" dirty="0">
                <a:solidFill>
                  <a:schemeClr val="tx2"/>
                </a:solidFill>
              </a:rPr>
              <a:t>Exploration</a:t>
            </a:r>
            <a:r>
              <a:rPr lang="en-US" sz="2800" dirty="0"/>
              <a:t>: you have to try unknown actions to get information</a:t>
            </a:r>
          </a:p>
          <a:p>
            <a:pPr lvl="1"/>
            <a:r>
              <a:rPr lang="en-US" sz="2800" dirty="0"/>
              <a:t> </a:t>
            </a:r>
            <a:r>
              <a:rPr lang="en-US" sz="2800" dirty="0">
                <a:solidFill>
                  <a:schemeClr val="tx2"/>
                </a:solidFill>
              </a:rPr>
              <a:t>Exploitation</a:t>
            </a:r>
            <a:r>
              <a:rPr lang="en-US" sz="2800" dirty="0"/>
              <a:t>: eventually, you have to use what you know</a:t>
            </a:r>
          </a:p>
          <a:p>
            <a:pPr lvl="1"/>
            <a:r>
              <a:rPr lang="en-US" sz="2800" dirty="0"/>
              <a:t> </a:t>
            </a:r>
            <a:r>
              <a:rPr lang="en-US" sz="2800" dirty="0">
                <a:solidFill>
                  <a:schemeClr val="tx2"/>
                </a:solidFill>
              </a:rPr>
              <a:t>Regret</a:t>
            </a:r>
            <a:r>
              <a:rPr lang="en-US" sz="2800" dirty="0"/>
              <a:t>: even if you learn intelligently, you make mistakes</a:t>
            </a:r>
          </a:p>
          <a:p>
            <a:pPr lvl="1"/>
            <a:r>
              <a:rPr lang="en-US" sz="2800" dirty="0"/>
              <a:t> </a:t>
            </a:r>
            <a:r>
              <a:rPr lang="en-US" sz="2800" dirty="0">
                <a:solidFill>
                  <a:schemeClr val="tx2"/>
                </a:solidFill>
              </a:rPr>
              <a:t>Sampling</a:t>
            </a:r>
            <a:r>
              <a:rPr lang="en-US" sz="2800" dirty="0"/>
              <a:t>: because of chance, you have to try things repeatedly</a:t>
            </a:r>
          </a:p>
          <a:p>
            <a:pPr lvl="1"/>
            <a:r>
              <a:rPr lang="en-US" sz="2800" dirty="0"/>
              <a:t> </a:t>
            </a:r>
            <a:r>
              <a:rPr lang="en-US" sz="2800" dirty="0">
                <a:solidFill>
                  <a:schemeClr val="tx2"/>
                </a:solidFill>
              </a:rPr>
              <a:t>Difficulty</a:t>
            </a:r>
            <a:r>
              <a:rPr lang="en-US" sz="2800" dirty="0"/>
              <a:t>: learning can be much harder than solving a known MDP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35706" y="0"/>
            <a:ext cx="2362200" cy="2362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Time: Reinforcement Learning!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1E4E8-609A-4C98-A80D-CD7885BAE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MDP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64EA02-9426-41F6-A796-1FA52CB1519A}"/>
                  </a:ext>
                </a:extLst>
              </p:cNvPr>
              <p:cNvSpPr txBox="1"/>
              <p:nvPr/>
            </p:nvSpPr>
            <p:spPr>
              <a:xfrm>
                <a:off x="3726873" y="1149927"/>
                <a:ext cx="7668491" cy="5628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rgbClr val="0000E8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𝑉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dirty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b="0" i="1" dirty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en-US" sz="2000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r>
                                <a:rPr lang="en-US" sz="20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  <m:r>
                                <a:rPr lang="en-US" sz="2000" b="0" i="1" dirty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  <m:r>
                                <a:rPr lang="en-US" sz="2000" b="0" i="1" dirty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b="0" i="1" dirty="0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dirty="0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b="0" i="1" dirty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00E8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𝑉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𝑉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sz="20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i="1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𝑎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b="0" i="1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]</m:t>
                              </m:r>
                            </m:e>
                          </m:func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 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∀ 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𝑎</m:t>
                      </m:r>
                    </m:oMath>
                  </m:oMathPara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𝛾</m:t>
                              </m:r>
                              <m:r>
                                <a:rPr lang="en-US" sz="2000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sz="2000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00E8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0000E8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]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rgbClr val="0000E8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𝑜𝑙𝑑</m:t>
                                          </m:r>
                                        </m:sub>
                                      </m:sSub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rgbClr val="0000E8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solidFill>
                                                <a:srgbClr val="0000E8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64EA02-9426-41F6-A796-1FA52CB15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873" y="1149927"/>
                <a:ext cx="7668491" cy="56282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119F65F-C6D8-4675-A09A-28505B495D7D}"/>
              </a:ext>
            </a:extLst>
          </p:cNvPr>
          <p:cNvSpPr txBox="1"/>
          <p:nvPr/>
        </p:nvSpPr>
        <p:spPr>
          <a:xfrm>
            <a:off x="552099" y="2026673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Bellman equations: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F1FAB8-B016-450C-BBCF-163CFF0AD157}"/>
              </a:ext>
            </a:extLst>
          </p:cNvPr>
          <p:cNvSpPr txBox="1"/>
          <p:nvPr/>
        </p:nvSpPr>
        <p:spPr>
          <a:xfrm>
            <a:off x="552099" y="2741683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Value iteration: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87591-F8B0-4744-85F7-49C95A662ED2}"/>
              </a:ext>
            </a:extLst>
          </p:cNvPr>
          <p:cNvSpPr txBox="1"/>
          <p:nvPr/>
        </p:nvSpPr>
        <p:spPr>
          <a:xfrm>
            <a:off x="552099" y="3509420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Q-iteration: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2F2547-37AC-4B5A-839D-2EE017E2FB77}"/>
              </a:ext>
            </a:extLst>
          </p:cNvPr>
          <p:cNvSpPr txBox="1"/>
          <p:nvPr/>
        </p:nvSpPr>
        <p:spPr>
          <a:xfrm>
            <a:off x="509052" y="4252886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Policy extraction: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DA41B4-1D5F-4A7E-8159-A198745C9E9C}"/>
              </a:ext>
            </a:extLst>
          </p:cNvPr>
          <p:cNvSpPr txBox="1"/>
          <p:nvPr/>
        </p:nvSpPr>
        <p:spPr>
          <a:xfrm>
            <a:off x="509052" y="5735633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Policy improvement: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CD579E-0965-4124-92A1-E29A8195F7AE}"/>
              </a:ext>
            </a:extLst>
          </p:cNvPr>
          <p:cNvSpPr txBox="1"/>
          <p:nvPr/>
        </p:nvSpPr>
        <p:spPr>
          <a:xfrm>
            <a:off x="509052" y="4992167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Policy evaluation: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79E4F8-F281-4891-B278-63D84985E80E}"/>
              </a:ext>
            </a:extLst>
          </p:cNvPr>
          <p:cNvSpPr txBox="1"/>
          <p:nvPr/>
        </p:nvSpPr>
        <p:spPr>
          <a:xfrm>
            <a:off x="509052" y="1301015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Standard expectimax:</a:t>
            </a:r>
          </a:p>
        </p:txBody>
      </p:sp>
    </p:spTree>
    <p:extLst>
      <p:ext uri="{BB962C8B-B14F-4D97-AF65-F5344CB8AC3E}">
        <p14:creationId xmlns:p14="http://schemas.microsoft.com/office/powerpoint/2010/main" val="258642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Quantities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1143000"/>
            <a:ext cx="6705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value</a:t>
            </a:r>
            <a:r>
              <a:rPr kumimoji="0" lang="en-US" sz="2800" b="0" i="0" u="none" strike="noStrike" kern="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(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utility) of a state s: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V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(s) = expected utility starting in s and acting optimally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value (utility) of a q-state (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s,a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Q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s,a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 = expected utility starting out having taken action a from state s and (thereafter) acting optimally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itchFamily="34" charset="0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optimal policy: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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(s) = optimal action from state s</a:t>
            </a:r>
          </a:p>
        </p:txBody>
      </p:sp>
      <p:sp>
        <p:nvSpPr>
          <p:cNvPr id="26" name="Text Box 28"/>
          <p:cNvSpPr txBox="1">
            <a:spLocks noChangeArrowheads="1"/>
          </p:cNvSpPr>
          <p:nvPr/>
        </p:nvSpPr>
        <p:spPr bwMode="auto">
          <a:xfrm>
            <a:off x="7696200" y="6488112"/>
            <a:ext cx="4495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gridworld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values (L9D1)]</a:t>
            </a:r>
          </a:p>
        </p:txBody>
      </p:sp>
      <p:grpSp>
        <p:nvGrpSpPr>
          <p:cNvPr id="27" name="Group 4">
            <a:extLst>
              <a:ext uri="{FF2B5EF4-FFF2-40B4-BE49-F238E27FC236}">
                <a16:creationId xmlns:a16="http://schemas.microsoft.com/office/drawing/2014/main" id="{C7F6D9E6-2CC1-4132-98A2-7CE1CFA3A5F3}"/>
              </a:ext>
            </a:extLst>
          </p:cNvPr>
          <p:cNvGrpSpPr>
            <a:grpSpLocks/>
          </p:cNvGrpSpPr>
          <p:nvPr/>
        </p:nvGrpSpPr>
        <p:grpSpPr bwMode="auto">
          <a:xfrm>
            <a:off x="7406570" y="681037"/>
            <a:ext cx="4326147" cy="3839526"/>
            <a:chOff x="2400" y="1401"/>
            <a:chExt cx="1392" cy="1255"/>
          </a:xfrm>
        </p:grpSpPr>
        <p:sp>
          <p:nvSpPr>
            <p:cNvPr id="28" name="AutoShape 5">
              <a:extLst>
                <a:ext uri="{FF2B5EF4-FFF2-40B4-BE49-F238E27FC236}">
                  <a16:creationId xmlns:a16="http://schemas.microsoft.com/office/drawing/2014/main" id="{6F9569BA-16A2-4A4E-95FE-BC01D9C34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3200">
                <a:latin typeface="Calibri"/>
                <a:cs typeface="Calibri"/>
              </a:endParaRPr>
            </a:p>
          </p:txBody>
        </p:sp>
        <p:grpSp>
          <p:nvGrpSpPr>
            <p:cNvPr id="29" name="Group 6">
              <a:extLst>
                <a:ext uri="{FF2B5EF4-FFF2-40B4-BE49-F238E27FC236}">
                  <a16:creationId xmlns:a16="http://schemas.microsoft.com/office/drawing/2014/main" id="{5E82F9F6-A8F7-41D3-8BBA-9038BF909F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" name="Line 7">
                <a:extLst>
                  <a:ext uri="{FF2B5EF4-FFF2-40B4-BE49-F238E27FC236}">
                    <a16:creationId xmlns:a16="http://schemas.microsoft.com/office/drawing/2014/main" id="{BC58C926-B423-4428-B55C-DF49599D80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dash"/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 sz="3200">
                  <a:latin typeface="Calibri"/>
                  <a:cs typeface="Calibri"/>
                </a:endParaRPr>
              </a:p>
            </p:txBody>
          </p:sp>
          <p:sp>
            <p:nvSpPr>
              <p:cNvPr id="43" name="Line 8">
                <a:extLst>
                  <a:ext uri="{FF2B5EF4-FFF2-40B4-BE49-F238E27FC236}">
                    <a16:creationId xmlns:a16="http://schemas.microsoft.com/office/drawing/2014/main" id="{2CD710A8-6479-4E20-AF87-B3E62FCABD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dash"/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 sz="3200">
                  <a:latin typeface="Calibri"/>
                  <a:cs typeface="Calibri"/>
                </a:endParaRPr>
              </a:p>
            </p:txBody>
          </p:sp>
          <p:sp>
            <p:nvSpPr>
              <p:cNvPr id="44" name="Line 9">
                <a:extLst>
                  <a:ext uri="{FF2B5EF4-FFF2-40B4-BE49-F238E27FC236}">
                    <a16:creationId xmlns:a16="http://schemas.microsoft.com/office/drawing/2014/main" id="{77436827-07FA-482E-8AC9-627BF401EF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 sz="3200">
                  <a:latin typeface="Calibri"/>
                  <a:cs typeface="Calibri"/>
                </a:endParaRPr>
              </a:p>
            </p:txBody>
          </p:sp>
          <p:sp>
            <p:nvSpPr>
              <p:cNvPr id="45" name="Line 10">
                <a:extLst>
                  <a:ext uri="{FF2B5EF4-FFF2-40B4-BE49-F238E27FC236}">
                    <a16:creationId xmlns:a16="http://schemas.microsoft.com/office/drawing/2014/main" id="{9437F7AB-7379-43E5-AC3D-1EED3CADF3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dash"/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 sz="3200">
                  <a:latin typeface="Calibri"/>
                  <a:cs typeface="Calibri"/>
                </a:endParaRPr>
              </a:p>
            </p:txBody>
          </p:sp>
        </p:grpSp>
        <p:grpSp>
          <p:nvGrpSpPr>
            <p:cNvPr id="30" name="Group 12">
              <a:extLst>
                <a:ext uri="{FF2B5EF4-FFF2-40B4-BE49-F238E27FC236}">
                  <a16:creationId xmlns:a16="http://schemas.microsoft.com/office/drawing/2014/main" id="{C9D0AD78-E6F3-4CE9-A9CC-DEEE754D79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2095"/>
              <a:ext cx="1057" cy="397"/>
              <a:chOff x="1536" y="2382"/>
              <a:chExt cx="1584" cy="642"/>
            </a:xfrm>
          </p:grpSpPr>
          <p:sp>
            <p:nvSpPr>
              <p:cNvPr id="38" name="Line 13">
                <a:extLst>
                  <a:ext uri="{FF2B5EF4-FFF2-40B4-BE49-F238E27FC236}">
                    <a16:creationId xmlns:a16="http://schemas.microsoft.com/office/drawing/2014/main" id="{1B9D5482-A766-4CDB-83C8-10214FA8DE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dash"/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 sz="3200">
                  <a:latin typeface="Calibri"/>
                  <a:cs typeface="Calibri"/>
                </a:endParaRPr>
              </a:p>
            </p:txBody>
          </p:sp>
          <p:sp>
            <p:nvSpPr>
              <p:cNvPr id="39" name="Line 14">
                <a:extLst>
                  <a:ext uri="{FF2B5EF4-FFF2-40B4-BE49-F238E27FC236}">
                    <a16:creationId xmlns:a16="http://schemas.microsoft.com/office/drawing/2014/main" id="{F8EA5D42-472D-485E-9355-56CE2E738C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dash"/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 sz="3200">
                  <a:latin typeface="Calibri"/>
                  <a:cs typeface="Calibri"/>
                </a:endParaRPr>
              </a:p>
            </p:txBody>
          </p:sp>
          <p:sp>
            <p:nvSpPr>
              <p:cNvPr id="40" name="Line 15">
                <a:extLst>
                  <a:ext uri="{FF2B5EF4-FFF2-40B4-BE49-F238E27FC236}">
                    <a16:creationId xmlns:a16="http://schemas.microsoft.com/office/drawing/2014/main" id="{45256E29-0207-486A-A0BC-7C8321BAE6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21" y="2382"/>
                <a:ext cx="291" cy="624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  <a:prstDash val="dash"/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 sz="3200">
                  <a:latin typeface="Calibri"/>
                  <a:cs typeface="Calibri"/>
                </a:endParaRPr>
              </a:p>
            </p:txBody>
          </p:sp>
          <p:sp>
            <p:nvSpPr>
              <p:cNvPr id="41" name="Line 16">
                <a:extLst>
                  <a:ext uri="{FF2B5EF4-FFF2-40B4-BE49-F238E27FC236}">
                    <a16:creationId xmlns:a16="http://schemas.microsoft.com/office/drawing/2014/main" id="{F8817495-582E-4A5C-829D-5FEDD3DBBC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 sz="3200" dirty="0">
                  <a:latin typeface="Calibri"/>
                  <a:cs typeface="Calibri"/>
                </a:endParaRPr>
              </a:p>
            </p:txBody>
          </p:sp>
        </p:grpSp>
        <p:sp>
          <p:nvSpPr>
            <p:cNvPr id="31" name="Text Box 17">
              <a:extLst>
                <a:ext uri="{FF2B5EF4-FFF2-40B4-BE49-F238E27FC236}">
                  <a16:creationId xmlns:a16="http://schemas.microsoft.com/office/drawing/2014/main" id="{DC01B5CE-2679-4375-B9DF-AB4E356C12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4" y="1690"/>
              <a:ext cx="129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2" name="Text Box 18">
              <a:extLst>
                <a:ext uri="{FF2B5EF4-FFF2-40B4-BE49-F238E27FC236}">
                  <a16:creationId xmlns:a16="http://schemas.microsoft.com/office/drawing/2014/main" id="{F185E963-C8DA-4CAB-82EB-D47BDA186A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3" name="Text Box 19">
              <a:extLst>
                <a:ext uri="{FF2B5EF4-FFF2-40B4-BE49-F238E27FC236}">
                  <a16:creationId xmlns:a16="http://schemas.microsoft.com/office/drawing/2014/main" id="{6492F549-3AF9-4C8C-93CD-6221270549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1" y="1926"/>
              <a:ext cx="559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34" name="Text Box 20">
              <a:extLst>
                <a:ext uri="{FF2B5EF4-FFF2-40B4-BE49-F238E27FC236}">
                  <a16:creationId xmlns:a16="http://schemas.microsoft.com/office/drawing/2014/main" id="{26B45B7C-9AEC-47F1-9A61-89A338A552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4" y="2289"/>
              <a:ext cx="504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 dirty="0" err="1">
                  <a:latin typeface="Calibri"/>
                  <a:cs typeface="Calibri"/>
                </a:rPr>
                <a:t>s,a,s</a:t>
              </a:r>
              <a:r>
                <a:rPr lang="ja-JP" altLang="en-US" sz="3200" dirty="0">
                  <a:latin typeface="Calibri"/>
                  <a:cs typeface="Calibri"/>
                </a:rPr>
                <a:t>’</a:t>
              </a:r>
              <a:endParaRPr lang="en-US" sz="3200" dirty="0">
                <a:latin typeface="Calibri"/>
                <a:cs typeface="Calibri"/>
              </a:endParaRPr>
            </a:p>
          </p:txBody>
        </p:sp>
        <p:sp>
          <p:nvSpPr>
            <p:cNvPr id="35" name="AutoShape 21">
              <a:extLst>
                <a:ext uri="{FF2B5EF4-FFF2-40B4-BE49-F238E27FC236}">
                  <a16:creationId xmlns:a16="http://schemas.microsoft.com/office/drawing/2014/main" id="{52EB808A-3326-41F5-852F-E80534415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3200">
                <a:latin typeface="Calibri"/>
                <a:cs typeface="Calibri"/>
              </a:endParaRPr>
            </a:p>
          </p:txBody>
        </p:sp>
        <p:sp>
          <p:nvSpPr>
            <p:cNvPr id="36" name="Text Box 22">
              <a:extLst>
                <a:ext uri="{FF2B5EF4-FFF2-40B4-BE49-F238E27FC236}">
                  <a16:creationId xmlns:a16="http://schemas.microsoft.com/office/drawing/2014/main" id="{BC051B17-1A38-4FD2-B5E6-9E4D5B1B0B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01" y="2465"/>
              <a:ext cx="331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32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3200" dirty="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32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  <p:sp>
          <p:nvSpPr>
            <p:cNvPr id="37" name="Oval 11">
              <a:extLst>
                <a:ext uri="{FF2B5EF4-FFF2-40B4-BE49-F238E27FC236}">
                  <a16:creationId xmlns:a16="http://schemas.microsoft.com/office/drawing/2014/main" id="{A762802A-D648-46C1-8797-18BF28BD5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3200"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Gridworld</a:t>
            </a:r>
            <a:r>
              <a:rPr lang="en-US" dirty="0"/>
              <a:t> Values V*</a:t>
            </a:r>
          </a:p>
        </p:txBody>
      </p:sp>
      <p:pic>
        <p:nvPicPr>
          <p:cNvPr id="3" name="Picture 2" descr="Screen Shot 2014-08-11 at 12.15.55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2"/>
          <a:stretch/>
        </p:blipFill>
        <p:spPr>
          <a:xfrm>
            <a:off x="2952734" y="1293962"/>
            <a:ext cx="6286531" cy="556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9608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98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^*(s) = \max_a \sum_{s'} T(s,a,s') \,\left[ R(s, a, s') + \gamma\, V^*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63"/>
  <p:tag name="PICTUREFILESIZE" val="4639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k(s)  template TPT1  env TPENV1  fore 0  back 16777215  eqnno 2"/>
  <p:tag name="FILENAME" val="TP_tmp"/>
  <p:tag name="ORIGWIDTH" val="22"/>
  <p:tag name="PICTUREFILESIZE" val="267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{k+1}(s)  template TPT1  env TPENV1  fore 0  back 16777215  eqnno 2"/>
  <p:tag name="FILENAME" val="TP_tmp"/>
  <p:tag name="ORIGWIDTH" val="32"/>
  <p:tag name="PICTUREFILESIZE" val="298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^\pi(s) = \sum_{s'} T(s, \pi(s), s') [R(s,\pi(s), s') + \gamma V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71"/>
  <p:tag name="PICTUREFILESIZE" val="4400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^\pi(s) \leftarrow \sum_{s'} T(s, \pi(s), s') [R(s,\pi(s), s') + \gamma V_k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4"/>
  <p:tag name="PICTUREFILESIZE" val="4729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0}^\pi(s) = 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00"/>
  <p:tag name="PICTUREFILESIZE" val="882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argmax_a \sum_{s'} T(s, a ,s') [ R(s,a,s') + \gamma V^*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01"/>
  <p:tag name="PICTUREFILESIZE" val="4195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pi^*(s) =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75"/>
  <p:tag name="PICTUREFILESIZE" val="625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argmax_a Q^*(s, 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53"/>
  <p:tag name="PICTUREFILESIZE" val="1708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70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pi^*(s) =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75"/>
  <p:tag name="PICTUREFILESIZE" val="625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^{\pi_i}_{k+1}(s) \leftarrow \sum_{s'} T(s,\pi_i(s),s') \,\left[ R(s, \pi_i(s), s') + \gamma\, V^{\pi_i}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22"/>
  <p:tag name="PICTUREFILESIZE" val="5148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pi_{i+1}(s) = \argmax_a \sum_{s'} T(s, a ,s') \left[ R(s,a,s') + \gamma V^{\pi_i}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18"/>
  <p:tag name="PICTUREFILESIZE" val="5134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Q^*(s,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5"/>
  <p:tag name="PICTUREFILESIZE" val="1926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^*(s) = \max_a \sum_{s'} T(s,a,s') \,\left[ R(s, a, s') + \gamma\, V^*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63"/>
  <p:tag name="PICTUREFILESIZE" val="4639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Q^*(s,a) = \sum_{s'} T(s,a,s') \left[ R(s,a,s') + \gamma V^*(s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31"/>
  <p:tag name="PICTUREFILESIZE" val="4323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7030A0"/>
      </a:dk2>
      <a:lt2>
        <a:srgbClr val="E7E6E6"/>
      </a:lt2>
      <a:accent1>
        <a:srgbClr val="2E75B5"/>
      </a:accent1>
      <a:accent2>
        <a:srgbClr val="2E75B5"/>
      </a:accent2>
      <a:accent3>
        <a:srgbClr val="A5A5A5"/>
      </a:accent3>
      <a:accent4>
        <a:srgbClr val="FFC000"/>
      </a:accent4>
      <a:accent5>
        <a:srgbClr val="5B9BD5"/>
      </a:accent5>
      <a:accent6>
        <a:srgbClr val="2E75B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.potx" id="{DA11FA2B-8FCA-4322-93DA-6C8F53468DA7}" vid="{856CF231-596A-4CB8-93D6-B29F8EE2888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10182</TotalTime>
  <Words>2765</Words>
  <Application>Microsoft Office PowerPoint</Application>
  <PresentationFormat>Widescreen</PresentationFormat>
  <Paragraphs>609</Paragraphs>
  <Slides>66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Courier New</vt:lpstr>
      <vt:lpstr>Calibri Light</vt:lpstr>
      <vt:lpstr>Wingdings</vt:lpstr>
      <vt:lpstr>Cambria Math</vt:lpstr>
      <vt:lpstr>Arial</vt:lpstr>
      <vt:lpstr>Calibri</vt:lpstr>
      <vt:lpstr>Office Theme</vt:lpstr>
      <vt:lpstr>Warm-up as You Walk In</vt:lpstr>
      <vt:lpstr>Announcements</vt:lpstr>
      <vt:lpstr>AI: Representation and Problem Solving </vt:lpstr>
      <vt:lpstr>Example: Grid World</vt:lpstr>
      <vt:lpstr>Example: Grid World</vt:lpstr>
      <vt:lpstr>Recap: MDPs</vt:lpstr>
      <vt:lpstr>MDP Notation</vt:lpstr>
      <vt:lpstr>Optimal Quantities</vt:lpstr>
      <vt:lpstr>Gridworld Values V*</vt:lpstr>
      <vt:lpstr>Gridworld: Q*</vt:lpstr>
      <vt:lpstr>The Bellman Equations</vt:lpstr>
      <vt:lpstr>The Bellman Equations</vt:lpstr>
      <vt:lpstr>Solving MDPs</vt:lpstr>
      <vt:lpstr>Solving Expectimax</vt:lpstr>
      <vt:lpstr>Solving Expectimax</vt:lpstr>
      <vt:lpstr>Solving Expectimax</vt:lpstr>
      <vt:lpstr>Value Iteration</vt:lpstr>
      <vt:lpstr>Demo Value Iteration</vt:lpstr>
      <vt:lpstr>Value Iteration</vt:lpstr>
      <vt:lpstr>Value Iteration</vt:lpstr>
      <vt:lpstr>Value Iteration Convergence</vt:lpstr>
      <vt:lpstr>Solved MDP! Now what?</vt:lpstr>
      <vt:lpstr>Piazza Poll 1</vt:lpstr>
      <vt:lpstr>Piazza Poll 1</vt:lpstr>
      <vt:lpstr>Policy Methods</vt:lpstr>
      <vt:lpstr>Policy Evaluation</vt:lpstr>
      <vt:lpstr>Fixed Policies</vt:lpstr>
      <vt:lpstr>Utilities for a Fixed Policy</vt:lpstr>
      <vt:lpstr>Example: Policy Evaluation</vt:lpstr>
      <vt:lpstr>Example: Policy Evaluation</vt:lpstr>
      <vt:lpstr>Policy Evaluation</vt:lpstr>
      <vt:lpstr>Policy Extraction</vt:lpstr>
      <vt:lpstr>Computing Actions from Values</vt:lpstr>
      <vt:lpstr>Computing Actions from Q-Values</vt:lpstr>
      <vt:lpstr>Policy Iteration</vt:lpstr>
      <vt:lpstr>Problems with Value Iteration</vt:lpstr>
      <vt:lpstr>k=0</vt:lpstr>
      <vt:lpstr>k=1</vt:lpstr>
      <vt:lpstr>k=2</vt:lpstr>
      <vt:lpstr>k=3</vt:lpstr>
      <vt:lpstr>k=4</vt:lpstr>
      <vt:lpstr>k=5</vt:lpstr>
      <vt:lpstr>k=6</vt:lpstr>
      <vt:lpstr>k=7</vt:lpstr>
      <vt:lpstr>k=8</vt:lpstr>
      <vt:lpstr>k=9</vt:lpstr>
      <vt:lpstr>k=10</vt:lpstr>
      <vt:lpstr>k=11</vt:lpstr>
      <vt:lpstr>k=12</vt:lpstr>
      <vt:lpstr>k=100</vt:lpstr>
      <vt:lpstr>Policy Iteration</vt:lpstr>
      <vt:lpstr>Policy Iteration</vt:lpstr>
      <vt:lpstr>Comparison</vt:lpstr>
      <vt:lpstr>Summary: MDP Algorithms</vt:lpstr>
      <vt:lpstr>MDP Notation</vt:lpstr>
      <vt:lpstr>MDP Notation</vt:lpstr>
      <vt:lpstr>MDP Notation</vt:lpstr>
      <vt:lpstr>MDP Notation</vt:lpstr>
      <vt:lpstr>Double Bandits</vt:lpstr>
      <vt:lpstr>Double-Bandit MDP</vt:lpstr>
      <vt:lpstr>Offline Planning</vt:lpstr>
      <vt:lpstr>Let’s Play!</vt:lpstr>
      <vt:lpstr>Online Planning</vt:lpstr>
      <vt:lpstr>Let’s Play!</vt:lpstr>
      <vt:lpstr>What Just Happened?</vt:lpstr>
      <vt:lpstr>Next Time: Reinforcement Learning!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Warm-up as You Walk In</dc:title>
  <dc:creator>Pat Virtue</dc:creator>
  <cp:lastModifiedBy>Pat Virtue</cp:lastModifiedBy>
  <cp:revision>957</cp:revision>
  <cp:lastPrinted>2018-11-27T13:42:27Z</cp:lastPrinted>
  <dcterms:created xsi:type="dcterms:W3CDTF">2018-10-11T11:39:27Z</dcterms:created>
  <dcterms:modified xsi:type="dcterms:W3CDTF">2019-03-19T14:08:29Z</dcterms:modified>
</cp:coreProperties>
</file>